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9" r:id="rId3"/>
    <p:sldId id="271" r:id="rId4"/>
    <p:sldId id="272" r:id="rId5"/>
    <p:sldId id="257" r:id="rId6"/>
    <p:sldId id="261" r:id="rId7"/>
    <p:sldId id="262" r:id="rId8"/>
    <p:sldId id="258" r:id="rId9"/>
    <p:sldId id="273" r:id="rId10"/>
    <p:sldId id="265" r:id="rId11"/>
    <p:sldId id="266" r:id="rId12"/>
    <p:sldId id="259" r:id="rId13"/>
    <p:sldId id="268" r:id="rId14"/>
    <p:sldId id="260" r:id="rId15"/>
    <p:sldId id="263" r:id="rId16"/>
    <p:sldId id="270" r:id="rId17"/>
    <p:sldId id="264" r:id="rId18"/>
    <p:sldId id="267" r:id="rId19"/>
  </p:sldIdLst>
  <p:sldSz cx="6858000" cy="9144000" type="screen4x3"/>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0C95EF-2F40-4EA5-9EE3-711EC8C0B06F}" v="4" dt="2024-04-01T01:59:06.09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1" autoAdjust="0"/>
    <p:restoredTop sz="94660"/>
  </p:normalViewPr>
  <p:slideViewPr>
    <p:cSldViewPr snapToGrid="0">
      <p:cViewPr varScale="1">
        <p:scale>
          <a:sx n="82" d="100"/>
          <a:sy n="82" d="100"/>
        </p:scale>
        <p:origin x="31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友紀 貝沼" userId="6149cda6c1b59784" providerId="LiveId" clId="{C10C95EF-2F40-4EA5-9EE3-711EC8C0B06F}"/>
    <pc:docChg chg="custSel addSld modSld">
      <pc:chgData name="友紀 貝沼" userId="6149cda6c1b59784" providerId="LiveId" clId="{C10C95EF-2F40-4EA5-9EE3-711EC8C0B06F}" dt="2024-04-01T02:32:17.515" v="5018" actId="255"/>
      <pc:docMkLst>
        <pc:docMk/>
      </pc:docMkLst>
      <pc:sldChg chg="modSp mod">
        <pc:chgData name="友紀 貝沼" userId="6149cda6c1b59784" providerId="LiveId" clId="{C10C95EF-2F40-4EA5-9EE3-711EC8C0B06F}" dt="2024-03-22T01:52:04.182" v="3450" actId="13926"/>
        <pc:sldMkLst>
          <pc:docMk/>
          <pc:sldMk cId="3340176050" sldId="256"/>
        </pc:sldMkLst>
        <pc:spChg chg="mod">
          <ac:chgData name="友紀 貝沼" userId="6149cda6c1b59784" providerId="LiveId" clId="{C10C95EF-2F40-4EA5-9EE3-711EC8C0B06F}" dt="2024-03-22T01:52:04.182" v="3450" actId="13926"/>
          <ac:spMkLst>
            <pc:docMk/>
            <pc:sldMk cId="3340176050" sldId="256"/>
            <ac:spMk id="5" creationId="{00000000-0000-0000-0000-000000000000}"/>
          </ac:spMkLst>
        </pc:spChg>
      </pc:sldChg>
      <pc:sldChg chg="modSp mod">
        <pc:chgData name="友紀 貝沼" userId="6149cda6c1b59784" providerId="LiveId" clId="{C10C95EF-2F40-4EA5-9EE3-711EC8C0B06F}" dt="2024-04-01T02:26:27.295" v="4986" actId="20577"/>
        <pc:sldMkLst>
          <pc:docMk/>
          <pc:sldMk cId="4214408764" sldId="257"/>
        </pc:sldMkLst>
        <pc:spChg chg="mod">
          <ac:chgData name="友紀 貝沼" userId="6149cda6c1b59784" providerId="LiveId" clId="{C10C95EF-2F40-4EA5-9EE3-711EC8C0B06F}" dt="2024-04-01T02:26:27.295" v="4986" actId="20577"/>
          <ac:spMkLst>
            <pc:docMk/>
            <pc:sldMk cId="4214408764" sldId="257"/>
            <ac:spMk id="2" creationId="{00000000-0000-0000-0000-000000000000}"/>
          </ac:spMkLst>
        </pc:spChg>
      </pc:sldChg>
      <pc:sldChg chg="delSp modSp mod">
        <pc:chgData name="友紀 貝沼" userId="6149cda6c1b59784" providerId="LiveId" clId="{C10C95EF-2F40-4EA5-9EE3-711EC8C0B06F}" dt="2024-04-01T02:07:06.661" v="4369" actId="20577"/>
        <pc:sldMkLst>
          <pc:docMk/>
          <pc:sldMk cId="56423523" sldId="258"/>
        </pc:sldMkLst>
        <pc:spChg chg="mod">
          <ac:chgData name="友紀 貝沼" userId="6149cda6c1b59784" providerId="LiveId" clId="{C10C95EF-2F40-4EA5-9EE3-711EC8C0B06F}" dt="2024-04-01T02:07:06.661" v="4369" actId="20577"/>
          <ac:spMkLst>
            <pc:docMk/>
            <pc:sldMk cId="56423523" sldId="258"/>
            <ac:spMk id="2" creationId="{00000000-0000-0000-0000-000000000000}"/>
          </ac:spMkLst>
        </pc:spChg>
        <pc:picChg chg="del mod">
          <ac:chgData name="友紀 貝沼" userId="6149cda6c1b59784" providerId="LiveId" clId="{C10C95EF-2F40-4EA5-9EE3-711EC8C0B06F}" dt="2024-04-01T01:42:09.623" v="4248" actId="21"/>
          <ac:picMkLst>
            <pc:docMk/>
            <pc:sldMk cId="56423523" sldId="258"/>
            <ac:picMk id="3" creationId="{00000000-0008-0000-0000-000002000000}"/>
          </ac:picMkLst>
        </pc:picChg>
      </pc:sldChg>
      <pc:sldChg chg="modSp mod">
        <pc:chgData name="友紀 貝沼" userId="6149cda6c1b59784" providerId="LiveId" clId="{C10C95EF-2F40-4EA5-9EE3-711EC8C0B06F}" dt="2024-04-01T02:14:36.828" v="4825" actId="20577"/>
        <pc:sldMkLst>
          <pc:docMk/>
          <pc:sldMk cId="3173844007" sldId="259"/>
        </pc:sldMkLst>
        <pc:spChg chg="mod">
          <ac:chgData name="友紀 貝沼" userId="6149cda6c1b59784" providerId="LiveId" clId="{C10C95EF-2F40-4EA5-9EE3-711EC8C0B06F}" dt="2024-04-01T02:14:36.828" v="4825" actId="20577"/>
          <ac:spMkLst>
            <pc:docMk/>
            <pc:sldMk cId="3173844007" sldId="259"/>
            <ac:spMk id="3" creationId="{00000000-0000-0000-0000-000000000000}"/>
          </ac:spMkLst>
        </pc:spChg>
      </pc:sldChg>
      <pc:sldChg chg="modSp mod">
        <pc:chgData name="友紀 貝沼" userId="6149cda6c1b59784" providerId="LiveId" clId="{C10C95EF-2F40-4EA5-9EE3-711EC8C0B06F}" dt="2024-03-22T01:58:13.171" v="3767" actId="14100"/>
        <pc:sldMkLst>
          <pc:docMk/>
          <pc:sldMk cId="3577477497" sldId="260"/>
        </pc:sldMkLst>
        <pc:graphicFrameChg chg="mod modGraphic">
          <ac:chgData name="友紀 貝沼" userId="6149cda6c1b59784" providerId="LiveId" clId="{C10C95EF-2F40-4EA5-9EE3-711EC8C0B06F}" dt="2024-03-22T01:58:13.171" v="3767" actId="14100"/>
          <ac:graphicFrameMkLst>
            <pc:docMk/>
            <pc:sldMk cId="3577477497" sldId="260"/>
            <ac:graphicFrameMk id="2" creationId="{00000000-0000-0000-0000-000000000000}"/>
          </ac:graphicFrameMkLst>
        </pc:graphicFrameChg>
      </pc:sldChg>
      <pc:sldChg chg="delSp modSp mod">
        <pc:chgData name="友紀 貝沼" userId="6149cda6c1b59784" providerId="LiveId" clId="{C10C95EF-2F40-4EA5-9EE3-711EC8C0B06F}" dt="2024-04-01T02:30:21.605" v="5015" actId="20577"/>
        <pc:sldMkLst>
          <pc:docMk/>
          <pc:sldMk cId="3143638779" sldId="261"/>
        </pc:sldMkLst>
        <pc:spChg chg="mod">
          <ac:chgData name="友紀 貝沼" userId="6149cda6c1b59784" providerId="LiveId" clId="{C10C95EF-2F40-4EA5-9EE3-711EC8C0B06F}" dt="2024-04-01T02:30:21.605" v="5015" actId="20577"/>
          <ac:spMkLst>
            <pc:docMk/>
            <pc:sldMk cId="3143638779" sldId="261"/>
            <ac:spMk id="4" creationId="{00000000-0000-0000-0000-000000000000}"/>
          </ac:spMkLst>
        </pc:spChg>
        <pc:picChg chg="mod">
          <ac:chgData name="友紀 貝沼" userId="6149cda6c1b59784" providerId="LiveId" clId="{C10C95EF-2F40-4EA5-9EE3-711EC8C0B06F}" dt="2024-04-01T02:25:04.038" v="4917" actId="14100"/>
          <ac:picMkLst>
            <pc:docMk/>
            <pc:sldMk cId="3143638779" sldId="261"/>
            <ac:picMk id="2" creationId="{B2AF3F4B-ECA7-47BA-963C-E1BBB8FA5627}"/>
          </ac:picMkLst>
        </pc:picChg>
        <pc:picChg chg="del">
          <ac:chgData name="友紀 貝沼" userId="6149cda6c1b59784" providerId="LiveId" clId="{C10C95EF-2F40-4EA5-9EE3-711EC8C0B06F}" dt="2024-04-01T02:24:55.398" v="4915" actId="478"/>
          <ac:picMkLst>
            <pc:docMk/>
            <pc:sldMk cId="3143638779" sldId="261"/>
            <ac:picMk id="3" creationId="{00000000-0000-0000-0000-000000000000}"/>
          </ac:picMkLst>
        </pc:picChg>
      </pc:sldChg>
      <pc:sldChg chg="modSp mod">
        <pc:chgData name="友紀 貝沼" userId="6149cda6c1b59784" providerId="LiveId" clId="{C10C95EF-2F40-4EA5-9EE3-711EC8C0B06F}" dt="2024-03-22T01:54:53.530" v="3640" actId="20577"/>
        <pc:sldMkLst>
          <pc:docMk/>
          <pc:sldMk cId="3475151059" sldId="264"/>
        </pc:sldMkLst>
        <pc:spChg chg="mod">
          <ac:chgData name="友紀 貝沼" userId="6149cda6c1b59784" providerId="LiveId" clId="{C10C95EF-2F40-4EA5-9EE3-711EC8C0B06F}" dt="2024-03-22T01:54:53.530" v="3640" actId="20577"/>
          <ac:spMkLst>
            <pc:docMk/>
            <pc:sldMk cId="3475151059" sldId="264"/>
            <ac:spMk id="2" creationId="{00000000-0000-0000-0000-000000000000}"/>
          </ac:spMkLst>
        </pc:spChg>
      </pc:sldChg>
      <pc:sldChg chg="addSp modSp new mod">
        <pc:chgData name="友紀 貝沼" userId="6149cda6c1b59784" providerId="LiveId" clId="{C10C95EF-2F40-4EA5-9EE3-711EC8C0B06F}" dt="2024-04-01T02:31:29.832" v="5017" actId="13926"/>
        <pc:sldMkLst>
          <pc:docMk/>
          <pc:sldMk cId="3501958551" sldId="265"/>
        </pc:sldMkLst>
        <pc:spChg chg="add mod">
          <ac:chgData name="友紀 貝沼" userId="6149cda6c1b59784" providerId="LiveId" clId="{C10C95EF-2F40-4EA5-9EE3-711EC8C0B06F}" dt="2024-04-01T02:31:29.832" v="5017" actId="13926"/>
          <ac:spMkLst>
            <pc:docMk/>
            <pc:sldMk cId="3501958551" sldId="265"/>
            <ac:spMk id="3" creationId="{5C4FA11D-C389-D69D-5B17-F8D4ADED1103}"/>
          </ac:spMkLst>
        </pc:spChg>
      </pc:sldChg>
      <pc:sldChg chg="addSp modSp new mod">
        <pc:chgData name="友紀 貝沼" userId="6149cda6c1b59784" providerId="LiveId" clId="{C10C95EF-2F40-4EA5-9EE3-711EC8C0B06F}" dt="2024-04-01T02:32:17.515" v="5018" actId="255"/>
        <pc:sldMkLst>
          <pc:docMk/>
          <pc:sldMk cId="4101415661" sldId="266"/>
        </pc:sldMkLst>
        <pc:spChg chg="add mod">
          <ac:chgData name="友紀 貝沼" userId="6149cda6c1b59784" providerId="LiveId" clId="{C10C95EF-2F40-4EA5-9EE3-711EC8C0B06F}" dt="2024-04-01T02:32:17.515" v="5018" actId="255"/>
          <ac:spMkLst>
            <pc:docMk/>
            <pc:sldMk cId="4101415661" sldId="266"/>
            <ac:spMk id="3" creationId="{F720C163-515F-AF46-E32D-A92E88E29C91}"/>
          </ac:spMkLst>
        </pc:spChg>
      </pc:sldChg>
      <pc:sldChg chg="addSp modSp new mod">
        <pc:chgData name="友紀 貝沼" userId="6149cda6c1b59784" providerId="LiveId" clId="{C10C95EF-2F40-4EA5-9EE3-711EC8C0B06F}" dt="2024-03-22T02:09:02.448" v="3821" actId="20577"/>
        <pc:sldMkLst>
          <pc:docMk/>
          <pc:sldMk cId="4202304294" sldId="267"/>
        </pc:sldMkLst>
        <pc:spChg chg="add mod">
          <ac:chgData name="友紀 貝沼" userId="6149cda6c1b59784" providerId="LiveId" clId="{C10C95EF-2F40-4EA5-9EE3-711EC8C0B06F}" dt="2024-03-22T02:09:02.448" v="3821" actId="20577"/>
          <ac:spMkLst>
            <pc:docMk/>
            <pc:sldMk cId="4202304294" sldId="267"/>
            <ac:spMk id="3" creationId="{6AEED06B-6B43-1E6F-8B26-0F3DDA4DCB59}"/>
          </ac:spMkLst>
        </pc:spChg>
      </pc:sldChg>
      <pc:sldChg chg="addSp delSp modSp new mod">
        <pc:chgData name="友紀 貝沼" userId="6149cda6c1b59784" providerId="LiveId" clId="{C10C95EF-2F40-4EA5-9EE3-711EC8C0B06F}" dt="2024-04-01T01:59:07.682" v="4285" actId="962"/>
        <pc:sldMkLst>
          <pc:docMk/>
          <pc:sldMk cId="286141658" sldId="273"/>
        </pc:sldMkLst>
        <pc:spChg chg="del">
          <ac:chgData name="友紀 貝沼" userId="6149cda6c1b59784" providerId="LiveId" clId="{C10C95EF-2F40-4EA5-9EE3-711EC8C0B06F}" dt="2024-04-01T01:42:21.339" v="4250" actId="478"/>
          <ac:spMkLst>
            <pc:docMk/>
            <pc:sldMk cId="286141658" sldId="273"/>
            <ac:spMk id="2" creationId="{B96B31BE-472C-B5B0-FBDD-37C2DB0B5975}"/>
          </ac:spMkLst>
        </pc:spChg>
        <pc:picChg chg="add del mod">
          <ac:chgData name="友紀 貝沼" userId="6149cda6c1b59784" providerId="LiveId" clId="{C10C95EF-2F40-4EA5-9EE3-711EC8C0B06F}" dt="2024-04-01T01:59:02.501" v="4282" actId="478"/>
          <ac:picMkLst>
            <pc:docMk/>
            <pc:sldMk cId="286141658" sldId="273"/>
            <ac:picMk id="3" creationId="{00000000-0008-0000-0000-000002000000}"/>
          </ac:picMkLst>
        </pc:picChg>
        <pc:picChg chg="add mod">
          <ac:chgData name="友紀 貝沼" userId="6149cda6c1b59784" providerId="LiveId" clId="{C10C95EF-2F40-4EA5-9EE3-711EC8C0B06F}" dt="2024-04-01T01:59:07.682" v="4285" actId="962"/>
          <ac:picMkLst>
            <pc:docMk/>
            <pc:sldMk cId="286141658" sldId="273"/>
            <ac:picMk id="5" creationId="{10FC92B8-CC1E-3383-D0D5-8DB52298122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FA559F9-DB66-41AF-A0A6-84A3697DD920}" type="datetimeFigureOut">
              <a:rPr kumimoji="1" lang="ja-JP" altLang="en-US" smtClean="0"/>
              <a:t>2024/4/3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1701583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FA559F9-DB66-41AF-A0A6-84A3697DD920}" type="datetimeFigureOut">
              <a:rPr kumimoji="1" lang="ja-JP" altLang="en-US" smtClean="0"/>
              <a:t>2024/4/3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132073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FA559F9-DB66-41AF-A0A6-84A3697DD920}" type="datetimeFigureOut">
              <a:rPr kumimoji="1" lang="ja-JP" altLang="en-US" smtClean="0"/>
              <a:t>2024/4/3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2348769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FA559F9-DB66-41AF-A0A6-84A3697DD920}" type="datetimeFigureOut">
              <a:rPr kumimoji="1" lang="ja-JP" altLang="en-US" smtClean="0"/>
              <a:t>2024/4/3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260088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FA559F9-DB66-41AF-A0A6-84A3697DD920}" type="datetimeFigureOut">
              <a:rPr kumimoji="1" lang="ja-JP" altLang="en-US" smtClean="0"/>
              <a:t>2024/4/3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2182171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FA559F9-DB66-41AF-A0A6-84A3697DD920}" type="datetimeFigureOut">
              <a:rPr kumimoji="1" lang="ja-JP" altLang="en-US" smtClean="0"/>
              <a:t>2024/4/3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143926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340100"/>
            <a:ext cx="2901255" cy="4912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340100"/>
            <a:ext cx="2915543" cy="4912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FA559F9-DB66-41AF-A0A6-84A3697DD920}" type="datetimeFigureOut">
              <a:rPr kumimoji="1" lang="ja-JP" altLang="en-US" smtClean="0"/>
              <a:t>2024/4/3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617288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FA559F9-DB66-41AF-A0A6-84A3697DD920}" type="datetimeFigureOut">
              <a:rPr kumimoji="1" lang="ja-JP" altLang="en-US" smtClean="0"/>
              <a:t>2024/4/3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2574790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A559F9-DB66-41AF-A0A6-84A3697DD920}" type="datetimeFigureOut">
              <a:rPr kumimoji="1" lang="ja-JP" altLang="en-US" smtClean="0"/>
              <a:t>2024/4/3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2856655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FA559F9-DB66-41AF-A0A6-84A3697DD920}" type="datetimeFigureOut">
              <a:rPr kumimoji="1" lang="ja-JP" altLang="en-US" smtClean="0"/>
              <a:t>2024/4/3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3756176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FA559F9-DB66-41AF-A0A6-84A3697DD920}" type="datetimeFigureOut">
              <a:rPr kumimoji="1" lang="ja-JP" altLang="en-US" smtClean="0"/>
              <a:t>2024/4/3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2373918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FFA559F9-DB66-41AF-A0A6-84A3697DD920}" type="datetimeFigureOut">
              <a:rPr kumimoji="1" lang="ja-JP" altLang="en-US" smtClean="0"/>
              <a:t>2024/4/3</a:t>
            </a:fld>
            <a:endParaRPr kumimoji="1" lang="ja-JP" alt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4643D5D0-4ED7-43E2-92D3-C61B1BBBFC51}" type="slidenum">
              <a:rPr kumimoji="1" lang="ja-JP" altLang="en-US" smtClean="0"/>
              <a:t>‹#›</a:t>
            </a:fld>
            <a:endParaRPr kumimoji="1" lang="ja-JP" altLang="en-US"/>
          </a:p>
        </p:txBody>
      </p:sp>
    </p:spTree>
    <p:extLst>
      <p:ext uri="{BB962C8B-B14F-4D97-AF65-F5344CB8AC3E}">
        <p14:creationId xmlns:p14="http://schemas.microsoft.com/office/powerpoint/2010/main" val="11453103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nh-collection.com/en/hotel/nh-collection-barcelona-constanz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tabelog.com/tokyo/A1307/A130701/13212953/?fbclid=IwAR2TRNuFFBnZ3Zkj74BM2S-khT5yfMWdSs6WpM0N0786wc8Y_Zip2iNnzjI_aem_AbCTecqaLTcZH2YopR3sGK0HmiW-ek3DYIj0mPH2irC2FFF5i-Wr97uKyEJayuvUH51V-I1FLwLmM0TVoped_gm4"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teletaxibilbao.com/?fbclid=IwAR2lo0wei4y6nvYDDh1q5-u2Xj1DZCKc5Wq_loBSaIh1AwXFi_T34FwgHpg_aem_AbAlfpNuxHW1J9Vxm8k4RNNKo_QLu0E17lbxsch3EAFbNgRbAU1_LxccfQpQoknlnVUsg_Diw6ylTzqxZ1t61VUI" TargetMode="External"/><Relationship Id="rId2" Type="http://schemas.openxmlformats.org/officeDocument/2006/relationships/hyperlink" Target="https://l.facebook.com/l.php?u=https://pidetaxi.es/?fbclid%3DIwAR1ZBnaKLn4OOcwWhijQk4Vqy4evEdmp0cQGbEYz2byEJ_nr3zWoO8ksSTE_aem_AbDmt78LFwO5m0nQuQ7hLDR7yAFKzwwaN1sN8w872S0zFKK-XaYLoOBHOhbd46AANMbCtyQ_E-FQgWmu4QirwDz2&amp;h=AT0K_h053SW0pz2pq5fc0az99fBBKkyheJFJJacA5fE0fCp5Qw8rHZdnPIXnkIH5ooYSp7r9Mvp9duAWN8W-DLc-nq-XkLXDE7Wjp1IazYVRHRTpg61zCpB-hX7FYkGK6n5EZNnxr1mcT36Mh0hXBg" TargetMode="External"/><Relationship Id="rId1" Type="http://schemas.openxmlformats.org/officeDocument/2006/relationships/slideLayout" Target="../slideLayouts/slideLayout7.xml"/><Relationship Id="rId4" Type="http://schemas.openxmlformats.org/officeDocument/2006/relationships/hyperlink" Target="https://l.facebook.com/l.php?u=https://www.taxibilbao.com/?fbclid%3DIwAR2i7rees2ujyc9kjEv5rq_nCA1v2cyFSWqp2zs3-P6ewzARTooSDgOhT4o_aem_AbBPblmh_mwJbYgskmNSMOv9XINvMQGf6Hc3YrIxSszb6ELjRdblWCveMGR62-O007LE6_w_o6OTLCwbH8UuPX_a&amp;h=AT0K_h053SW0pz2pq5fc0az99fBBKkyheJFJJacA5fE0fCp5Qw8rHZdnPIXnkIH5ooYSp7r9Mvp9duAWN8W-DLc-nq-XkLXDE7Wjp1IazYVRHRTpg61zCpB-hX7FYkGK6n5EZNnxr1mcT36Mh0hXB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iberia.com/jp/ja/faqs/checked-baggage/" TargetMode="External"/><Relationship Id="rId2" Type="http://schemas.openxmlformats.org/officeDocument/2006/relationships/hyperlink" Target="https://wwws.airfrance.co.jp/ja/information/bagages/bagage-cabine-soute?fbclid=IwAR1_FDrOc2q4Lgg1TqmwkAoIBWZmpqAEMW2eRDYn5rvpZNTKsVgzd2IdjIM#tab"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hyperlink" Target="https://jopelog.com/tip-spain/?fbclid=IwAR0N4IxkjmfzyEwrLM53dwcTYt_cV8Ez7QgHPfBK71zmP-PvhZFXwA3cpCI_aem_AbDUpaiwEjXnWGII-gUbi_Bpk3jpxpC35nAG5chDe9Ov4VwpqGh9MUDa1RLgdQWR1B3Uhh820dPzi93OqizBD7Ds" TargetMode="External"/><Relationship Id="rId3" Type="http://schemas.openxmlformats.org/officeDocument/2006/relationships/hyperlink" Target="https://travel.rakuten.co.jp/mytrip/news/2024-01-11?fbclid=IwAR1HtJPXqGl4Gp_wCwFH9u-UMBBswotrHf5tc3nSqiqchpA15bKU3_Wn0YM" TargetMode="External"/><Relationship Id="rId7" Type="http://schemas.openxmlformats.org/officeDocument/2006/relationships/hyperlink" Target="https://wwws.airfrance.co.jp/ja/information/bagages/produits-interdits-et-reglementes?fbclid=IwAR39sMsDCpL2lXMtiWR53DfaR1xQEv_jl4qvwxLw7OWV6cvlmKjN6ag31aA_aem_AbDr5_X8zkUU6BmHriRnWF5dRn_qs1FPcgVFwYGowMM69afw3NGiH7rgaOONezco-0bq5-ScmfwMtqCkLyJ1De3H" TargetMode="External"/><Relationship Id="rId2" Type="http://schemas.openxmlformats.org/officeDocument/2006/relationships/hyperlink" Target="https://wwws.airfrance.co.jp/ja/information/bagages/produits-interdits-et-reglementes" TargetMode="External"/><Relationship Id="rId1" Type="http://schemas.openxmlformats.org/officeDocument/2006/relationships/slideLayout" Target="../slideLayouts/slideLayout7.xml"/><Relationship Id="rId6" Type="http://schemas.openxmlformats.org/officeDocument/2006/relationships/hyperlink" Target="https://wwws.airfrance.co.jp/ja/information/bagages/bagage-cabine-soute?fbclid=IwAR3C7F3zYBCUd4jwZ3n6g986yPziSCCZJw5cVmsU5fwGwuaQ1UR73xzr2Yw_aem_AbDXcC04OQ0JUXyHGVDR_SANLH7V5B9yPRFbbkbu5Lh3NHKo3sjzSkRr06P3OXOoVLLbfS3uzo_O6mD3qrHPAVTi#tab" TargetMode="External"/><Relationship Id="rId5" Type="http://schemas.openxmlformats.org/officeDocument/2006/relationships/hyperlink" Target="https://barcelonar.net/entry/spain-tip" TargetMode="External"/><Relationship Id="rId4" Type="http://schemas.openxmlformats.org/officeDocument/2006/relationships/hyperlink" Target="https://locotabi.jp/barcelona/guide/tp-gen-climat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locotabi.jp/spain?fbclid=IwAR2lo0wei4y6nvYDDh1q5-u2Xj1DZCKc5Wq_loBSaIh1AwXFi_T34FwgHpg_aem_AbAlfpNuxHW1J9Vxm8k4RNNKo_QLu0E17lbxsch3EAFbNgRbAU1_LxccfQpQoknlnVUsg_Diw6ylTzqxZ1t61VUI" TargetMode="External"/><Relationship Id="rId2" Type="http://schemas.openxmlformats.org/officeDocument/2006/relationships/hyperlink" Target="mailto:sawadaak@tatemono.com" TargetMode="Externa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play.google.com/store/apps/details?id=taxi.android.client&amp;pcampaignid=web_share&amp;fbclid=IwAR2YsUhTgfXvDCoIxuurtmxjiCCfqYfQgtPJj7DiFZHadaYyCX3xosh6Qs0_aem_AbCgnLDe_2kHKmdCtZ6VfYHeA0GtVhec0erRpwGXHQZ_gmM1CYjoNrkFM8uLkeclq47LnPZRyv-qz2OMTNs-feuH" TargetMode="External"/><Relationship Id="rId4" Type="http://schemas.openxmlformats.org/officeDocument/2006/relationships/hyperlink" Target="https://apps.apple.com/jp/app/freenow-mobility-super-app/id357852748?ppid=f279a6c0-2fb3-44c9-aa69-c0c980837bc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sercotelhoteles.com/es/hotel-coliseo"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263047"/>
            <a:ext cx="6858000" cy="400110"/>
          </a:xfrm>
          <a:prstGeom prst="rect">
            <a:avLst/>
          </a:prstGeom>
          <a:noFill/>
        </p:spPr>
        <p:txBody>
          <a:bodyPr wrap="square" rtlCol="0">
            <a:spAutoFit/>
          </a:bodyPr>
          <a:lstStyle/>
          <a:p>
            <a:pPr algn="ctr"/>
            <a:r>
              <a:rPr kumimoji="1" lang="ja-JP" altLang="en-US" sz="2000" b="1" dirty="0">
                <a:latin typeface="游ゴシック" panose="020B0400000000000000" pitchFamily="50" charset="-128"/>
                <a:ea typeface="游ゴシック" panose="020B0400000000000000" pitchFamily="50" charset="-128"/>
              </a:rPr>
              <a:t>スペイン</a:t>
            </a:r>
            <a:r>
              <a:rPr kumimoji="1" lang="en-US" altLang="ja-JP" sz="2000" b="1" dirty="0">
                <a:latin typeface="游ゴシック" panose="020B0400000000000000" pitchFamily="50" charset="-128"/>
                <a:ea typeface="游ゴシック" panose="020B0400000000000000" pitchFamily="50" charset="-128"/>
              </a:rPr>
              <a:t>F4F</a:t>
            </a:r>
            <a:r>
              <a:rPr kumimoji="1" lang="ja-JP" altLang="en-US" sz="2000" b="1" dirty="0">
                <a:latin typeface="游ゴシック" panose="020B0400000000000000" pitchFamily="50" charset="-128"/>
                <a:ea typeface="游ゴシック" panose="020B0400000000000000" pitchFamily="50" charset="-128"/>
              </a:rPr>
              <a:t>展示・視察</a:t>
            </a:r>
          </a:p>
        </p:txBody>
      </p:sp>
      <p:sp>
        <p:nvSpPr>
          <p:cNvPr id="5" name="テキスト ボックス 4"/>
          <p:cNvSpPr txBox="1"/>
          <p:nvPr/>
        </p:nvSpPr>
        <p:spPr>
          <a:xfrm>
            <a:off x="377867" y="941539"/>
            <a:ext cx="6298506" cy="3323987"/>
          </a:xfrm>
          <a:prstGeom prst="rect">
            <a:avLst/>
          </a:prstGeom>
          <a:noFill/>
        </p:spPr>
        <p:txBody>
          <a:bodyPr wrap="square" rtlCol="0">
            <a:spAutoFit/>
          </a:bodyPr>
          <a:lstStyle/>
          <a:p>
            <a:r>
              <a:rPr kumimoji="1" lang="en-US" altLang="ja-JP" sz="1400" dirty="0">
                <a:latin typeface="游ゴシック" panose="020B0400000000000000" pitchFamily="50" charset="-128"/>
                <a:ea typeface="游ゴシック" panose="020B0400000000000000" pitchFamily="50" charset="-128"/>
              </a:rPr>
              <a:t>2024</a:t>
            </a:r>
            <a:r>
              <a:rPr kumimoji="1" lang="ja-JP" altLang="en-US" sz="1400" dirty="0">
                <a:latin typeface="游ゴシック" panose="020B0400000000000000" pitchFamily="50" charset="-128"/>
                <a:ea typeface="游ゴシック" panose="020B0400000000000000" pitchFamily="50" charset="-128"/>
              </a:rPr>
              <a:t>年</a:t>
            </a:r>
            <a:r>
              <a:rPr kumimoji="1" lang="en-US" altLang="ja-JP" sz="1400" dirty="0">
                <a:latin typeface="游ゴシック" panose="020B0400000000000000" pitchFamily="50" charset="-128"/>
                <a:ea typeface="游ゴシック" panose="020B0400000000000000" pitchFamily="50" charset="-128"/>
              </a:rPr>
              <a:t>4</a:t>
            </a:r>
            <a:r>
              <a:rPr lang="ja-JP" altLang="en-US" sz="1400" dirty="0">
                <a:latin typeface="游ゴシック" panose="020B0400000000000000" pitchFamily="50" charset="-128"/>
                <a:ea typeface="游ゴシック" panose="020B0400000000000000" pitchFamily="50" charset="-128"/>
              </a:rPr>
              <a:t>月</a:t>
            </a:r>
            <a:r>
              <a:rPr lang="en-US" altLang="ja-JP" sz="1400" dirty="0">
                <a:latin typeface="游ゴシック" panose="020B0400000000000000" pitchFamily="50" charset="-128"/>
                <a:ea typeface="游ゴシック" panose="020B0400000000000000" pitchFamily="50" charset="-128"/>
              </a:rPr>
              <a:t>10</a:t>
            </a:r>
            <a:r>
              <a:rPr lang="ja-JP" altLang="en-US" sz="1400" dirty="0">
                <a:latin typeface="游ゴシック" panose="020B0400000000000000" pitchFamily="50" charset="-128"/>
                <a:ea typeface="游ゴシック" panose="020B0400000000000000" pitchFamily="50" charset="-128"/>
              </a:rPr>
              <a:t>日</a:t>
            </a:r>
            <a:endParaRPr lang="en-US" altLang="ja-JP" sz="1400" dirty="0">
              <a:latin typeface="游ゴシック" panose="020B0400000000000000" pitchFamily="50" charset="-128"/>
              <a:ea typeface="游ゴシック" panose="020B0400000000000000" pitchFamily="50" charset="-128"/>
            </a:endParaRPr>
          </a:p>
          <a:p>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出国</a:t>
            </a:r>
            <a:r>
              <a:rPr lang="en-US" altLang="ja-JP" sz="1400" dirty="0">
                <a:latin typeface="游ゴシック" panose="020B0400000000000000" pitchFamily="50" charset="-128"/>
                <a:ea typeface="游ゴシック" panose="020B0400000000000000" pitchFamily="50" charset="-128"/>
              </a:rPr>
              <a:t>】AF</a:t>
            </a:r>
            <a:r>
              <a:rPr lang="ja-JP" altLang="en-US" sz="1400" dirty="0">
                <a:latin typeface="游ゴシック" panose="020B0400000000000000" pitchFamily="50" charset="-128"/>
                <a:ea typeface="游ゴシック" panose="020B0400000000000000" pitchFamily="50" charset="-128"/>
              </a:rPr>
              <a:t>エールフランス航空</a:t>
            </a:r>
          </a:p>
          <a:p>
            <a:r>
              <a:rPr lang="en-US" altLang="ja-JP" sz="1400" dirty="0">
                <a:latin typeface="游ゴシック" panose="020B0400000000000000" pitchFamily="50" charset="-128"/>
                <a:ea typeface="游ゴシック" panose="020B0400000000000000" pitchFamily="50" charset="-128"/>
              </a:rPr>
              <a:t>AF 293 Y 10APR </a:t>
            </a:r>
            <a:r>
              <a:rPr lang="ja-JP" altLang="en-US" sz="1400" dirty="0">
                <a:latin typeface="游ゴシック" panose="020B0400000000000000" pitchFamily="50" charset="-128"/>
                <a:ea typeface="游ゴシック" panose="020B0400000000000000" pitchFamily="50" charset="-128"/>
              </a:rPr>
              <a:t>羽田</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パリ  </a:t>
            </a:r>
            <a:r>
              <a:rPr lang="en-US" altLang="ja-JP" sz="1400" dirty="0">
                <a:latin typeface="游ゴシック" panose="020B0400000000000000" pitchFamily="50" charset="-128"/>
                <a:ea typeface="游ゴシック" panose="020B0400000000000000" pitchFamily="50" charset="-128"/>
              </a:rPr>
              <a:t>2150 0540  11APR </a:t>
            </a:r>
          </a:p>
          <a:p>
            <a:r>
              <a:rPr lang="ja-JP" altLang="en-US" sz="140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(4/10 21:50</a:t>
            </a:r>
            <a:r>
              <a:rPr lang="ja-JP" altLang="en-US" sz="1400" dirty="0">
                <a:latin typeface="游ゴシック" panose="020B0400000000000000" pitchFamily="50" charset="-128"/>
                <a:ea typeface="游ゴシック" panose="020B0400000000000000" pitchFamily="50" charset="-128"/>
              </a:rPr>
              <a:t>羽田発　</a:t>
            </a:r>
            <a:r>
              <a:rPr lang="en-US" altLang="ja-JP" sz="1400" dirty="0">
                <a:latin typeface="游ゴシック" panose="020B0400000000000000" pitchFamily="50" charset="-128"/>
                <a:ea typeface="游ゴシック" panose="020B0400000000000000" pitchFamily="50" charset="-128"/>
              </a:rPr>
              <a:t>4/11 5:40</a:t>
            </a:r>
            <a:r>
              <a:rPr lang="ja-JP" altLang="en-US" sz="1400" dirty="0">
                <a:latin typeface="游ゴシック" panose="020B0400000000000000" pitchFamily="50" charset="-128"/>
                <a:ea typeface="游ゴシック" panose="020B0400000000000000" pitchFamily="50" charset="-128"/>
              </a:rPr>
              <a:t>パリ着</a:t>
            </a:r>
            <a:r>
              <a:rPr lang="en-US" altLang="ja-JP" sz="1400" dirty="0">
                <a:latin typeface="游ゴシック" panose="020B0400000000000000" pitchFamily="50" charset="-128"/>
                <a:ea typeface="游ゴシック" panose="020B0400000000000000" pitchFamily="50" charset="-128"/>
              </a:rPr>
              <a:t>)</a:t>
            </a:r>
          </a:p>
          <a:p>
            <a:endParaRPr lang="en-US" altLang="ja-JP" sz="1400" dirty="0">
              <a:latin typeface="游ゴシック" panose="020B0400000000000000" pitchFamily="50" charset="-128"/>
              <a:ea typeface="游ゴシック" panose="020B0400000000000000" pitchFamily="50" charset="-128"/>
            </a:endParaRPr>
          </a:p>
          <a:p>
            <a:r>
              <a:rPr lang="en-US" altLang="ja-JP" sz="1400" dirty="0">
                <a:latin typeface="游ゴシック" panose="020B0400000000000000" pitchFamily="50" charset="-128"/>
                <a:ea typeface="游ゴシック" panose="020B0400000000000000" pitchFamily="50" charset="-128"/>
              </a:rPr>
              <a:t>2024</a:t>
            </a:r>
            <a:r>
              <a:rPr lang="ja-JP" altLang="en-US" sz="1400" dirty="0">
                <a:latin typeface="游ゴシック" panose="020B0400000000000000" pitchFamily="50" charset="-128"/>
                <a:ea typeface="游ゴシック" panose="020B0400000000000000" pitchFamily="50" charset="-128"/>
              </a:rPr>
              <a:t>年</a:t>
            </a:r>
            <a:r>
              <a:rPr lang="en-US" altLang="ja-JP" sz="1400" dirty="0">
                <a:latin typeface="游ゴシック" panose="020B0400000000000000" pitchFamily="50" charset="-128"/>
                <a:ea typeface="游ゴシック" panose="020B0400000000000000" pitchFamily="50" charset="-128"/>
              </a:rPr>
              <a:t>4</a:t>
            </a:r>
            <a:r>
              <a:rPr lang="ja-JP" altLang="en-US" sz="1400" dirty="0">
                <a:latin typeface="游ゴシック" panose="020B0400000000000000" pitchFamily="50" charset="-128"/>
                <a:ea typeface="游ゴシック" panose="020B0400000000000000" pitchFamily="50" charset="-128"/>
              </a:rPr>
              <a:t>月</a:t>
            </a:r>
            <a:r>
              <a:rPr lang="en-US" altLang="ja-JP" sz="1400" dirty="0">
                <a:latin typeface="游ゴシック" panose="020B0400000000000000" pitchFamily="50" charset="-128"/>
                <a:ea typeface="游ゴシック" panose="020B0400000000000000" pitchFamily="50" charset="-128"/>
              </a:rPr>
              <a:t>11</a:t>
            </a:r>
            <a:r>
              <a:rPr lang="ja-JP" altLang="en-US" sz="1400" dirty="0">
                <a:latin typeface="游ゴシック" panose="020B0400000000000000" pitchFamily="50" charset="-128"/>
                <a:ea typeface="游ゴシック" panose="020B0400000000000000" pitchFamily="50" charset="-128"/>
              </a:rPr>
              <a:t>日</a:t>
            </a:r>
            <a:endParaRPr lang="en-US" altLang="ja-JP" sz="1400" dirty="0">
              <a:latin typeface="游ゴシック" panose="020B0400000000000000" pitchFamily="50" charset="-128"/>
              <a:ea typeface="游ゴシック" panose="020B0400000000000000" pitchFamily="50" charset="-128"/>
            </a:endParaRPr>
          </a:p>
          <a:p>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入国</a:t>
            </a:r>
            <a:r>
              <a:rPr lang="en-US" altLang="ja-JP" sz="1400" dirty="0">
                <a:latin typeface="游ゴシック" panose="020B0400000000000000" pitchFamily="50" charset="-128"/>
                <a:ea typeface="游ゴシック" panose="020B0400000000000000" pitchFamily="50" charset="-128"/>
              </a:rPr>
              <a:t>】AF</a:t>
            </a:r>
            <a:r>
              <a:rPr lang="ja-JP" altLang="en-US" sz="1400" dirty="0">
                <a:latin typeface="游ゴシック" panose="020B0400000000000000" pitchFamily="50" charset="-128"/>
                <a:ea typeface="游ゴシック" panose="020B0400000000000000" pitchFamily="50" charset="-128"/>
              </a:rPr>
              <a:t>エールフランス航空</a:t>
            </a:r>
            <a:endParaRPr lang="en-US" altLang="ja-JP" sz="1400" dirty="0">
              <a:latin typeface="游ゴシック" panose="020B0400000000000000" pitchFamily="50" charset="-128"/>
              <a:ea typeface="游ゴシック" panose="020B0400000000000000" pitchFamily="50" charset="-128"/>
            </a:endParaRPr>
          </a:p>
          <a:p>
            <a:r>
              <a:rPr lang="en-US" altLang="ja-JP" sz="1400" dirty="0">
                <a:latin typeface="游ゴシック" panose="020B0400000000000000" pitchFamily="50" charset="-128"/>
                <a:ea typeface="游ゴシック" panose="020B0400000000000000" pitchFamily="50" charset="-128"/>
              </a:rPr>
              <a:t>AF1348 Y 11APR </a:t>
            </a:r>
            <a:r>
              <a:rPr lang="ja-JP" altLang="en-US" sz="1400" dirty="0">
                <a:latin typeface="游ゴシック" panose="020B0400000000000000" pitchFamily="50" charset="-128"/>
                <a:ea typeface="游ゴシック" panose="020B0400000000000000" pitchFamily="50" charset="-128"/>
              </a:rPr>
              <a:t>パリ</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バルセロナ  </a:t>
            </a:r>
            <a:r>
              <a:rPr lang="en-US" altLang="ja-JP" sz="1400" dirty="0">
                <a:latin typeface="游ゴシック" panose="020B0400000000000000" pitchFamily="50" charset="-128"/>
                <a:ea typeface="游ゴシック" panose="020B0400000000000000" pitchFamily="50" charset="-128"/>
              </a:rPr>
              <a:t>0950 1140  11APR</a:t>
            </a:r>
          </a:p>
          <a:p>
            <a:r>
              <a:rPr lang="ja-JP" altLang="en-US" sz="140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4/11 9:50</a:t>
            </a:r>
            <a:r>
              <a:rPr lang="ja-JP" altLang="en-US" sz="1400" dirty="0">
                <a:latin typeface="游ゴシック" panose="020B0400000000000000" pitchFamily="50" charset="-128"/>
                <a:ea typeface="游ゴシック" panose="020B0400000000000000" pitchFamily="50" charset="-128"/>
              </a:rPr>
              <a:t>パリ発　</a:t>
            </a:r>
            <a:r>
              <a:rPr lang="en-US" altLang="ja-JP" sz="1400" dirty="0">
                <a:latin typeface="游ゴシック" panose="020B0400000000000000" pitchFamily="50" charset="-128"/>
                <a:ea typeface="游ゴシック" panose="020B0400000000000000" pitchFamily="50" charset="-128"/>
              </a:rPr>
              <a:t>11:40 </a:t>
            </a:r>
            <a:r>
              <a:rPr lang="ja-JP" altLang="en-US" sz="1400" dirty="0">
                <a:latin typeface="游ゴシック" panose="020B0400000000000000" pitchFamily="50" charset="-128"/>
                <a:ea typeface="游ゴシック" panose="020B0400000000000000" pitchFamily="50" charset="-128"/>
              </a:rPr>
              <a:t>バルセロナ着）</a:t>
            </a:r>
            <a:endParaRPr lang="en-US" altLang="ja-JP" sz="1400" dirty="0">
              <a:latin typeface="游ゴシック" panose="020B0400000000000000" pitchFamily="50" charset="-128"/>
              <a:ea typeface="游ゴシック" panose="020B0400000000000000" pitchFamily="50" charset="-128"/>
            </a:endParaRPr>
          </a:p>
          <a:p>
            <a:endParaRPr kumimoji="1" lang="en-US" altLang="ja-JP" sz="1400" dirty="0">
              <a:latin typeface="游ゴシック" panose="020B0400000000000000" pitchFamily="50" charset="-128"/>
              <a:ea typeface="游ゴシック" panose="020B0400000000000000" pitchFamily="50" charset="-128"/>
            </a:endParaRPr>
          </a:p>
          <a:p>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宿泊先</a:t>
            </a:r>
            <a:r>
              <a:rPr lang="en-US" altLang="ja-JP" sz="1400" dirty="0">
                <a:latin typeface="游ゴシック" panose="020B0400000000000000" pitchFamily="50" charset="-128"/>
                <a:ea typeface="游ゴシック" panose="020B0400000000000000" pitchFamily="50" charset="-128"/>
              </a:rPr>
              <a:t>】3</a:t>
            </a:r>
            <a:r>
              <a:rPr lang="ja-JP" altLang="en-US" sz="1400" dirty="0">
                <a:latin typeface="游ゴシック" panose="020B0400000000000000" pitchFamily="50" charset="-128"/>
                <a:ea typeface="游ゴシック" panose="020B0400000000000000" pitchFamily="50" charset="-128"/>
              </a:rPr>
              <a:t>泊</a:t>
            </a:r>
            <a:r>
              <a:rPr lang="en-US" altLang="ja-JP" sz="1400" dirty="0">
                <a:latin typeface="游ゴシック" panose="020B0400000000000000" pitchFamily="50" charset="-128"/>
                <a:ea typeface="游ゴシック" panose="020B0400000000000000" pitchFamily="50" charset="-128"/>
              </a:rPr>
              <a:t>4</a:t>
            </a:r>
            <a:r>
              <a:rPr lang="ja-JP" altLang="en-US" sz="1400" dirty="0">
                <a:latin typeface="游ゴシック" panose="020B0400000000000000" pitchFamily="50" charset="-128"/>
                <a:ea typeface="游ゴシック" panose="020B0400000000000000" pitchFamily="50" charset="-128"/>
              </a:rPr>
              <a:t>日</a:t>
            </a:r>
            <a:endParaRPr lang="en-US" altLang="ja-JP" sz="1400" dirty="0">
              <a:latin typeface="游ゴシック" panose="020B0400000000000000" pitchFamily="50" charset="-128"/>
              <a:ea typeface="游ゴシック" panose="020B0400000000000000" pitchFamily="50" charset="-128"/>
            </a:endParaRPr>
          </a:p>
          <a:p>
            <a:r>
              <a:rPr lang="en-US" altLang="ja-JP" sz="1400" dirty="0">
                <a:latin typeface="游ゴシック" panose="020B0400000000000000" pitchFamily="50" charset="-128"/>
                <a:ea typeface="游ゴシック" panose="020B0400000000000000" pitchFamily="50" charset="-128"/>
              </a:rPr>
              <a:t>NH Collection Barcelona </a:t>
            </a:r>
            <a:r>
              <a:rPr lang="en-US" altLang="ja-JP" sz="1400" dirty="0" err="1">
                <a:latin typeface="游ゴシック" panose="020B0400000000000000" pitchFamily="50" charset="-128"/>
                <a:ea typeface="游ゴシック" panose="020B0400000000000000" pitchFamily="50" charset="-128"/>
              </a:rPr>
              <a:t>Constanza</a:t>
            </a:r>
            <a:endParaRPr lang="en-US" altLang="ja-JP" sz="1400" dirty="0">
              <a:latin typeface="游ゴシック" panose="020B0400000000000000" pitchFamily="50" charset="-128"/>
              <a:ea typeface="游ゴシック" panose="020B0400000000000000" pitchFamily="50" charset="-128"/>
            </a:endParaRPr>
          </a:p>
          <a:p>
            <a:r>
              <a:rPr lang="en-US" altLang="ja-JP" sz="1400" dirty="0">
                <a:latin typeface="游ゴシック" panose="020B0400000000000000" pitchFamily="50" charset="-128"/>
                <a:ea typeface="游ゴシック" panose="020B0400000000000000" pitchFamily="50" charset="-128"/>
              </a:rPr>
              <a:t>C/ </a:t>
            </a:r>
            <a:r>
              <a:rPr lang="en-US" altLang="ja-JP" sz="1400" dirty="0" err="1">
                <a:latin typeface="游ゴシック" panose="020B0400000000000000" pitchFamily="50" charset="-128"/>
                <a:ea typeface="游ゴシック" panose="020B0400000000000000" pitchFamily="50" charset="-128"/>
              </a:rPr>
              <a:t>Deu</a:t>
            </a:r>
            <a:r>
              <a:rPr lang="en-US" altLang="ja-JP" sz="1400" dirty="0">
                <a:latin typeface="游ゴシック" panose="020B0400000000000000" pitchFamily="50" charset="-128"/>
                <a:ea typeface="游ゴシック" panose="020B0400000000000000" pitchFamily="50" charset="-128"/>
              </a:rPr>
              <a:t> </a:t>
            </a:r>
            <a:r>
              <a:rPr lang="en-US" altLang="ja-JP" sz="1400" dirty="0" err="1">
                <a:latin typeface="游ゴシック" panose="020B0400000000000000" pitchFamily="50" charset="-128"/>
                <a:ea typeface="游ゴシック" panose="020B0400000000000000" pitchFamily="50" charset="-128"/>
              </a:rPr>
              <a:t>i</a:t>
            </a:r>
            <a:r>
              <a:rPr lang="en-US" altLang="ja-JP" sz="1400" dirty="0">
                <a:latin typeface="游ゴシック" panose="020B0400000000000000" pitchFamily="50" charset="-128"/>
                <a:ea typeface="游ゴシック" panose="020B0400000000000000" pitchFamily="50" charset="-128"/>
              </a:rPr>
              <a:t> Mata, 69-99, 08029, Barcelona - Spain</a:t>
            </a:r>
          </a:p>
          <a:p>
            <a:r>
              <a:rPr lang="en-US" altLang="ja-JP" sz="1400" dirty="0">
                <a:latin typeface="游ゴシック" panose="020B0400000000000000" pitchFamily="50" charset="-128"/>
                <a:ea typeface="游ゴシック" panose="020B0400000000000000" pitchFamily="50" charset="-128"/>
                <a:hlinkClick r:id="rId2"/>
              </a:rPr>
              <a:t>https://www.nh-collection.com/en/hotel/nh-collection-barcelona-constanza</a:t>
            </a:r>
            <a:endParaRPr lang="en-US" altLang="ja-JP"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34017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xmlns="" id="{5C4FA11D-C389-D69D-5B17-F8D4ADED1103}"/>
              </a:ext>
            </a:extLst>
          </p:cNvPr>
          <p:cNvSpPr txBox="1"/>
          <p:nvPr/>
        </p:nvSpPr>
        <p:spPr>
          <a:xfrm>
            <a:off x="299677" y="0"/>
            <a:ext cx="6408484" cy="8679299"/>
          </a:xfrm>
          <a:prstGeom prst="rect">
            <a:avLst/>
          </a:prstGeom>
          <a:noFill/>
        </p:spPr>
        <p:txBody>
          <a:bodyPr wrap="square">
            <a:spAutoFit/>
          </a:bodyPr>
          <a:lstStyle/>
          <a:p>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2024</a:t>
            </a:r>
            <a:r>
              <a:rPr lang="ja-JP" altLang="en-US" dirty="0">
                <a:latin typeface="游ゴシック" panose="020B0400000000000000" pitchFamily="50" charset="-128"/>
                <a:ea typeface="游ゴシック" panose="020B0400000000000000" pitchFamily="50" charset="-128"/>
              </a:rPr>
              <a:t>年</a:t>
            </a:r>
            <a:r>
              <a:rPr lang="en-US" altLang="ja-JP" dirty="0">
                <a:latin typeface="游ゴシック" panose="020B0400000000000000" pitchFamily="50" charset="-128"/>
                <a:ea typeface="游ゴシック" panose="020B0400000000000000" pitchFamily="50" charset="-128"/>
              </a:rPr>
              <a:t>4</a:t>
            </a:r>
            <a:r>
              <a:rPr lang="ja-JP" altLang="en-US" dirty="0">
                <a:latin typeface="游ゴシック" panose="020B0400000000000000" pitchFamily="50" charset="-128"/>
                <a:ea typeface="游ゴシック" panose="020B0400000000000000" pitchFamily="50" charset="-128"/>
              </a:rPr>
              <a:t>月</a:t>
            </a:r>
            <a:r>
              <a:rPr lang="en-US" altLang="ja-JP" dirty="0">
                <a:latin typeface="游ゴシック" panose="020B0400000000000000" pitchFamily="50" charset="-128"/>
                <a:ea typeface="游ゴシック" panose="020B0400000000000000" pitchFamily="50" charset="-128"/>
              </a:rPr>
              <a:t>17</a:t>
            </a:r>
            <a:r>
              <a:rPr lang="ja-JP" altLang="en-US" dirty="0">
                <a:latin typeface="游ゴシック" panose="020B0400000000000000" pitchFamily="50" charset="-128"/>
                <a:ea typeface="游ゴシック" panose="020B0400000000000000" pitchFamily="50" charset="-128"/>
              </a:rPr>
              <a:t>日</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F4F②</a:t>
            </a:r>
            <a:r>
              <a:rPr lang="ja-JP" altLang="en-US" dirty="0">
                <a:latin typeface="游ゴシック" panose="020B0400000000000000" pitchFamily="50" charset="-128"/>
                <a:ea typeface="游ゴシック" panose="020B0400000000000000" pitchFamily="50" charset="-128"/>
              </a:rPr>
              <a:t>　</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ネットワーキング</a:t>
            </a:r>
            <a:r>
              <a:rPr lang="en-US" altLang="ja-JP" dirty="0">
                <a:latin typeface="游ゴシック" panose="020B0400000000000000" pitchFamily="50" charset="-128"/>
                <a:ea typeface="游ゴシック" panose="020B0400000000000000" pitchFamily="50" charset="-128"/>
              </a:rPr>
              <a:t>】11</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30</a:t>
            </a:r>
            <a:r>
              <a:rPr lang="ja-JP" altLang="en-US" dirty="0">
                <a:latin typeface="游ゴシック" panose="020B0400000000000000" pitchFamily="50" charset="-128"/>
                <a:ea typeface="游ゴシック" panose="020B0400000000000000" pitchFamily="50" charset="-128"/>
              </a:rPr>
              <a:t>－１２時「ジャパンセッション」日本のスピーカー５名、アンロック田中さん、味の素、三菱</a:t>
            </a:r>
            <a:r>
              <a:rPr lang="en-US" altLang="ja-JP" dirty="0">
                <a:latin typeface="游ゴシック" panose="020B0400000000000000" pitchFamily="50" charset="-128"/>
                <a:ea typeface="游ゴシック" panose="020B0400000000000000" pitchFamily="50" charset="-128"/>
              </a:rPr>
              <a:t>UFJ </a:t>
            </a:r>
            <a:r>
              <a:rPr lang="ja-JP" altLang="en-US" dirty="0">
                <a:latin typeface="游ゴシック" panose="020B0400000000000000" pitchFamily="50" charset="-128"/>
                <a:ea typeface="游ゴシック" panose="020B0400000000000000" pitchFamily="50" charset="-128"/>
              </a:rPr>
              <a:t>、ワイヤード、「</a:t>
            </a:r>
            <a:r>
              <a:rPr lang="en-US" altLang="ja-JP" dirty="0">
                <a:latin typeface="游ゴシック" panose="020B0400000000000000" pitchFamily="50" charset="-128"/>
                <a:ea typeface="游ゴシック" panose="020B0400000000000000" pitchFamily="50" charset="-128"/>
              </a:rPr>
              <a:t>Japan</a:t>
            </a:r>
            <a:r>
              <a:rPr lang="ja-JP" altLang="en-US" dirty="0">
                <a:latin typeface="游ゴシック" panose="020B0400000000000000" pitchFamily="50" charset="-128"/>
                <a:ea typeface="游ゴシック" panose="020B0400000000000000" pitchFamily="50" charset="-128"/>
              </a:rPr>
              <a:t>フードテック</a:t>
            </a:r>
            <a:r>
              <a:rPr lang="en-US" altLang="ja-JP" dirty="0">
                <a:latin typeface="游ゴシック" panose="020B0400000000000000" pitchFamily="50" charset="-128"/>
                <a:ea typeface="游ゴシック" panose="020B0400000000000000" pitchFamily="50" charset="-128"/>
              </a:rPr>
              <a:t>6.0</a:t>
            </a:r>
            <a:r>
              <a:rPr lang="ja-JP" altLang="en-US" dirty="0">
                <a:latin typeface="游ゴシック" panose="020B0400000000000000" pitchFamily="50" charset="-128"/>
                <a:ea typeface="游ゴシック" panose="020B0400000000000000" pitchFamily="50" charset="-128"/>
              </a:rPr>
              <a:t>」日本のフードテックの取り組み（関心のある方参加してください）</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ネットワーキング</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１２ー１４時：「フードテックネーションスペイン」スペインから世界へ進出した方法について</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スペイン政府の主催　フードテックについて国の取り組みについて、海外から参加している（ゲスト国はイギリス）や、シンガポール企業が参加しますので、ネットワーキングとして関心ある方参加ください。</a:t>
            </a:r>
            <a:endParaRPr lang="en-US" altLang="ja-JP" dirty="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[PM]</a:t>
            </a:r>
            <a:r>
              <a:rPr lang="ja-JP" altLang="en-US" dirty="0">
                <a:latin typeface="游ゴシック" panose="020B0400000000000000" pitchFamily="50" charset="-128"/>
                <a:ea typeface="游ゴシック" panose="020B0400000000000000" pitchFamily="50" charset="-128"/>
              </a:rPr>
              <a:t>１５－１８時　</a:t>
            </a:r>
            <a:r>
              <a:rPr lang="en-US" altLang="ja-JP" dirty="0">
                <a:latin typeface="游ゴシック" panose="020B0400000000000000" pitchFamily="50" charset="-128"/>
                <a:ea typeface="游ゴシック" panose="020B0400000000000000" pitchFamily="50" charset="-128"/>
              </a:rPr>
              <a:t>14</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15</a:t>
            </a:r>
            <a:r>
              <a:rPr lang="ja-JP" altLang="en-US" dirty="0">
                <a:latin typeface="游ゴシック" panose="020B0400000000000000" pitchFamily="50" charset="-128"/>
                <a:ea typeface="游ゴシック" panose="020B0400000000000000" pitchFamily="50" charset="-128"/>
              </a:rPr>
              <a:t>に展示会入口に集合。公共交通機関を使って移動。</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オプション視察（</a:t>
            </a:r>
            <a:r>
              <a:rPr lang="en-US" altLang="ja-JP" dirty="0">
                <a:latin typeface="游ゴシック" panose="020B0400000000000000" pitchFamily="50" charset="-128"/>
                <a:ea typeface="游ゴシック" panose="020B0400000000000000" pitchFamily="50" charset="-128"/>
              </a:rPr>
              <a:t>TBC</a:t>
            </a:r>
            <a:r>
              <a:rPr lang="ja-JP" altLang="en-US" dirty="0">
                <a:latin typeface="游ゴシック" panose="020B0400000000000000" pitchFamily="50" charset="-128"/>
                <a:ea typeface="游ゴシック" panose="020B0400000000000000" pitchFamily="50" charset="-128"/>
              </a:rPr>
              <a:t>）行先詳細は、「視察先」モンドラゴン大学、企業創出センター　参加者をお知らせください。</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通訳あり　（内田さんに通訳の方を紹介していただく</a:t>
            </a:r>
            <a:r>
              <a:rPr lang="en-US" altLang="ja-JP" dirty="0">
                <a:latin typeface="游ゴシック" panose="020B0400000000000000" pitchFamily="50" charset="-128"/>
                <a:ea typeface="游ゴシック" panose="020B0400000000000000" pitchFamily="50" charset="-128"/>
              </a:rPr>
              <a:t>3/25</a:t>
            </a:r>
            <a:r>
              <a:rPr lang="ja-JP" altLang="en-US" dirty="0">
                <a:latin typeface="游ゴシック" panose="020B0400000000000000" pitchFamily="50" charset="-128"/>
                <a:ea typeface="游ゴシック" panose="020B0400000000000000" pitchFamily="50" charset="-128"/>
              </a:rPr>
              <a:t>にでも連絡・３日間か限定的か）参加予定者確認</a:t>
            </a:r>
            <a:endParaRPr lang="en-US" altLang="ja-JP" dirty="0">
              <a:latin typeface="游ゴシック" panose="020B0400000000000000" pitchFamily="50" charset="-128"/>
              <a:ea typeface="游ゴシック" panose="020B0400000000000000" pitchFamily="50" charset="-128"/>
            </a:endParaRPr>
          </a:p>
          <a:p>
            <a:endParaRPr lang="en-US" altLang="ja-JP" dirty="0">
              <a:highlight>
                <a:srgbClr val="FFFF00"/>
              </a:highlight>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日本のブースのところに通訳入るか？各社ごと手配？</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シート（②④③）</a:t>
            </a: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夜</a:t>
            </a:r>
            <a:r>
              <a:rPr lang="en-US" altLang="ja-JP"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Wellcome</a:t>
            </a:r>
            <a:r>
              <a:rPr lang="en-US" altLang="ja-JP" dirty="0">
                <a:latin typeface="游ゴシック" panose="020B0400000000000000" pitchFamily="50" charset="-128"/>
                <a:ea typeface="游ゴシック" panose="020B0400000000000000" pitchFamily="50" charset="-128"/>
              </a:rPr>
              <a:t> Dinner</a:t>
            </a:r>
            <a:r>
              <a:rPr lang="ja-JP" altLang="en-US" dirty="0">
                <a:latin typeface="游ゴシック" panose="020B0400000000000000" pitchFamily="50" charset="-128"/>
                <a:ea typeface="游ゴシック" panose="020B0400000000000000" pitchFamily="50" charset="-128"/>
              </a:rPr>
              <a:t>は出展者は参加必須だが、定員があるので出展者ではない参加者は参加が難しい</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夜有志による夕食会</a:t>
            </a:r>
            <a:r>
              <a:rPr lang="en-US" altLang="ja-JP" dirty="0">
                <a:latin typeface="游ゴシック" panose="020B0400000000000000" pitchFamily="50" charset="-128"/>
                <a:ea typeface="游ゴシック" panose="020B0400000000000000" pitchFamily="50" charset="-128"/>
              </a:rPr>
              <a:t>20</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00</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20</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30</a:t>
            </a:r>
          </a:p>
          <a:p>
            <a:r>
              <a:rPr lang="en-US" altLang="ja-JP" dirty="0" err="1">
                <a:latin typeface="游ゴシック" panose="020B0400000000000000" pitchFamily="50" charset="-128"/>
                <a:ea typeface="游ゴシック" panose="020B0400000000000000" pitchFamily="50" charset="-128"/>
              </a:rPr>
              <a:t>Eneko</a:t>
            </a:r>
            <a:r>
              <a:rPr lang="ja-JP" altLang="en-US" dirty="0">
                <a:latin typeface="游ゴシック" panose="020B0400000000000000" pitchFamily="50" charset="-128"/>
                <a:ea typeface="游ゴシック" panose="020B0400000000000000" pitchFamily="50" charset="-128"/>
              </a:rPr>
              <a:t>　レストラン　ラディソンホテルのテラスに　６千円</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内田さんプレゼンツ</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タパスもあり。</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501958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xmlns="" id="{F720C163-515F-AF46-E32D-A92E88E29C91}"/>
              </a:ext>
            </a:extLst>
          </p:cNvPr>
          <p:cNvSpPr txBox="1"/>
          <p:nvPr/>
        </p:nvSpPr>
        <p:spPr>
          <a:xfrm>
            <a:off x="462964" y="544943"/>
            <a:ext cx="6063096" cy="3416320"/>
          </a:xfrm>
          <a:prstGeom prst="rect">
            <a:avLst/>
          </a:prstGeom>
          <a:noFill/>
        </p:spPr>
        <p:txBody>
          <a:bodyPr wrap="square">
            <a:spAutoFit/>
          </a:bodyPr>
          <a:lstStyle/>
          <a:p>
            <a:r>
              <a:rPr lang="en-US" altLang="ja-JP" dirty="0">
                <a:latin typeface="游ゴシック" panose="020B0400000000000000" pitchFamily="50" charset="-128"/>
                <a:ea typeface="游ゴシック" panose="020B0400000000000000" pitchFamily="50" charset="-128"/>
              </a:rPr>
              <a:t>2024</a:t>
            </a:r>
            <a:r>
              <a:rPr lang="ja-JP" altLang="en-US" dirty="0">
                <a:latin typeface="游ゴシック" panose="020B0400000000000000" pitchFamily="50" charset="-128"/>
                <a:ea typeface="游ゴシック" panose="020B0400000000000000" pitchFamily="50" charset="-128"/>
              </a:rPr>
              <a:t>年</a:t>
            </a:r>
            <a:r>
              <a:rPr lang="en-US" altLang="ja-JP" dirty="0">
                <a:latin typeface="游ゴシック" panose="020B0400000000000000" pitchFamily="50" charset="-128"/>
                <a:ea typeface="游ゴシック" panose="020B0400000000000000" pitchFamily="50" charset="-128"/>
              </a:rPr>
              <a:t>4</a:t>
            </a:r>
            <a:r>
              <a:rPr lang="ja-JP" altLang="en-US" dirty="0">
                <a:latin typeface="游ゴシック" panose="020B0400000000000000" pitchFamily="50" charset="-128"/>
                <a:ea typeface="游ゴシック" panose="020B0400000000000000" pitchFamily="50" charset="-128"/>
              </a:rPr>
              <a:t>月</a:t>
            </a:r>
            <a:r>
              <a:rPr lang="en-US" altLang="ja-JP" dirty="0">
                <a:latin typeface="游ゴシック" panose="020B0400000000000000" pitchFamily="50" charset="-128"/>
                <a:ea typeface="游ゴシック" panose="020B0400000000000000" pitchFamily="50" charset="-128"/>
              </a:rPr>
              <a:t>18</a:t>
            </a:r>
            <a:r>
              <a:rPr lang="ja-JP" altLang="en-US" dirty="0">
                <a:latin typeface="游ゴシック" panose="020B0400000000000000" pitchFamily="50" charset="-128"/>
                <a:ea typeface="游ゴシック" panose="020B0400000000000000" pitchFamily="50" charset="-128"/>
              </a:rPr>
              <a:t>日</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F4F③</a:t>
            </a:r>
            <a:r>
              <a:rPr lang="ja-JP" altLang="en-US" dirty="0">
                <a:latin typeface="游ゴシック" panose="020B0400000000000000" pitchFamily="50" charset="-128"/>
                <a:ea typeface="游ゴシック" panose="020B0400000000000000" pitchFamily="50" charset="-128"/>
              </a:rPr>
              <a:t>　最終日</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展示撤収</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（内田さんは不在）</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昼、</a:t>
            </a:r>
            <a:r>
              <a:rPr lang="en-US" altLang="ja-JP" dirty="0"/>
              <a:t>13</a:t>
            </a:r>
            <a:r>
              <a:rPr lang="ja-JP" altLang="en-US" dirty="0"/>
              <a:t>：</a:t>
            </a:r>
            <a:r>
              <a:rPr lang="en-US" altLang="ja-JP" dirty="0"/>
              <a:t>00-14</a:t>
            </a:r>
            <a:r>
              <a:rPr lang="ja-JP" altLang="en-US" dirty="0"/>
              <a:t>：</a:t>
            </a:r>
            <a:r>
              <a:rPr lang="en-US" altLang="ja-JP" dirty="0"/>
              <a:t>30</a:t>
            </a:r>
            <a:r>
              <a:rPr lang="ja-JP" altLang="en-US" dirty="0"/>
              <a:t>　レストラン</a:t>
            </a:r>
            <a:r>
              <a:rPr lang="en-US" altLang="ja-JP" dirty="0" err="1"/>
              <a:t>Azurmendi</a:t>
            </a:r>
            <a:r>
              <a:rPr lang="ja-JP" altLang="en-US" dirty="0"/>
              <a:t>　調査　みやぎセントラルキッチン松本まりこ様、森永乳業杉山様、那須電機那須様、 、</a:t>
            </a:r>
            <a:r>
              <a:rPr lang="en-US" altLang="ja-JP" dirty="0"/>
              <a:t>KAJITSU</a:t>
            </a:r>
            <a:r>
              <a:rPr lang="ja-JP" altLang="en-US" dirty="0"/>
              <a:t>榊様、山形大学貝沼　</a:t>
            </a:r>
            <a:r>
              <a:rPr lang="en-US" altLang="ja-JP" dirty="0"/>
              <a:t>4</a:t>
            </a:r>
            <a:r>
              <a:rPr lang="ja-JP" altLang="en-US" dirty="0"/>
              <a:t>月</a:t>
            </a:r>
            <a:r>
              <a:rPr lang="en-US" altLang="ja-JP" dirty="0"/>
              <a:t>18</a:t>
            </a:r>
            <a:r>
              <a:rPr lang="ja-JP" altLang="en-US" dirty="0"/>
              <a:t>日のレストランについて </a:t>
            </a:r>
            <a:r>
              <a:rPr lang="en-US" altLang="ja-JP" dirty="0"/>
              <a:t>4</a:t>
            </a:r>
            <a:r>
              <a:rPr lang="ja-JP" altLang="en-US" dirty="0"/>
              <a:t>月</a:t>
            </a:r>
            <a:r>
              <a:rPr lang="en-US" altLang="ja-JP" dirty="0"/>
              <a:t>18</a:t>
            </a:r>
            <a:r>
              <a:rPr lang="ja-JP" altLang="en-US" dirty="0"/>
              <a:t>日のレストラン</a:t>
            </a:r>
            <a:r>
              <a:rPr lang="en-US" altLang="ja-JP" dirty="0" err="1"/>
              <a:t>Azurmendi</a:t>
            </a:r>
            <a:r>
              <a:rPr lang="ja-JP" altLang="en-US" dirty="0"/>
              <a:t>ですが、セットメニューの価格が</a:t>
            </a:r>
            <a:r>
              <a:rPr lang="en-US" altLang="ja-JP" dirty="0"/>
              <a:t>315€</a:t>
            </a:r>
            <a:r>
              <a:rPr lang="ja-JP" altLang="en-US" dirty="0"/>
              <a:t>です。</a:t>
            </a:r>
            <a:r>
              <a:rPr lang="en-US" altLang="ja-JP" dirty="0"/>
              <a:t>200€</a:t>
            </a:r>
            <a:r>
              <a:rPr lang="ja-JP" altLang="en-US" dirty="0"/>
              <a:t>はドリンクメニューです。 最先端のガストロノミーと言われるエココ・アチャ氏の代表的な三ツ星レストランです。 ちなみに東京にも店舗があります。</a:t>
            </a:r>
            <a:r>
              <a:rPr lang="en-US" altLang="ja-JP" u="sng" dirty="0">
                <a:hlinkClick r:id="rId2"/>
              </a:rPr>
              <a:t>https://tabelog.com/tokyo/A1307/A130701/13212953/</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101415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450937" y="387654"/>
            <a:ext cx="6050071" cy="8125301"/>
          </a:xfrm>
          <a:prstGeom prst="rect">
            <a:avLst/>
          </a:prstGeom>
        </p:spPr>
        <p:txBody>
          <a:bodyPr wrap="square">
            <a:spAutoFit/>
          </a:bodyPr>
          <a:lstStyle/>
          <a:p>
            <a:r>
              <a:rPr lang="en-US" altLang="ja-JP" dirty="0">
                <a:latin typeface="游ゴシック" panose="020B0400000000000000" pitchFamily="50" charset="-128"/>
                <a:ea typeface="游ゴシック" panose="020B0400000000000000" pitchFamily="50" charset="-128"/>
              </a:rPr>
              <a:t>2024</a:t>
            </a:r>
            <a:r>
              <a:rPr lang="ja-JP" altLang="en-US" dirty="0">
                <a:latin typeface="游ゴシック" panose="020B0400000000000000" pitchFamily="50" charset="-128"/>
                <a:ea typeface="游ゴシック" panose="020B0400000000000000" pitchFamily="50" charset="-128"/>
              </a:rPr>
              <a:t>年</a:t>
            </a:r>
            <a:r>
              <a:rPr lang="en-US" altLang="ja-JP" dirty="0">
                <a:latin typeface="游ゴシック" panose="020B0400000000000000" pitchFamily="50" charset="-128"/>
                <a:ea typeface="游ゴシック" panose="020B0400000000000000" pitchFamily="50" charset="-128"/>
              </a:rPr>
              <a:t>4</a:t>
            </a:r>
            <a:r>
              <a:rPr lang="ja-JP" altLang="en-US" dirty="0">
                <a:latin typeface="游ゴシック" panose="020B0400000000000000" pitchFamily="50" charset="-128"/>
                <a:ea typeface="游ゴシック" panose="020B0400000000000000" pitchFamily="50" charset="-128"/>
              </a:rPr>
              <a:t>月</a:t>
            </a:r>
            <a:r>
              <a:rPr lang="en-US" altLang="ja-JP" dirty="0">
                <a:latin typeface="游ゴシック" panose="020B0400000000000000" pitchFamily="50" charset="-128"/>
                <a:ea typeface="游ゴシック" panose="020B0400000000000000" pitchFamily="50" charset="-128"/>
              </a:rPr>
              <a:t>19</a:t>
            </a:r>
            <a:r>
              <a:rPr lang="ja-JP" altLang="en-US" dirty="0">
                <a:latin typeface="游ゴシック" panose="020B0400000000000000" pitchFamily="50" charset="-128"/>
                <a:ea typeface="游ゴシック" panose="020B0400000000000000" pitchFamily="50" charset="-128"/>
              </a:rPr>
              <a:t>日</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企業見学・食の調査</a:t>
            </a:r>
            <a:r>
              <a:rPr lang="en-US" altLang="ja-JP" dirty="0">
                <a:latin typeface="游ゴシック" panose="020B0400000000000000" pitchFamily="50" charset="-128"/>
                <a:ea typeface="游ゴシック" panose="020B0400000000000000" pitchFamily="50" charset="-128"/>
              </a:rPr>
              <a:t>】</a:t>
            </a:r>
          </a:p>
          <a:p>
            <a:r>
              <a:rPr lang="ja-JP" altLang="en-US" dirty="0">
                <a:latin typeface="游ゴシック" panose="020B0400000000000000" pitchFamily="50" charset="-128"/>
                <a:ea typeface="游ゴシック" panose="020B0400000000000000" pitchFamily="50" charset="-128"/>
              </a:rPr>
              <a:t>９－１１時（タクシーで２０分）電車とバスは複雑</a:t>
            </a:r>
            <a:r>
              <a:rPr lang="ja-JP" altLang="en-US">
                <a:latin typeface="游ゴシック" panose="020B0400000000000000" pitchFamily="50" charset="-128"/>
                <a:ea typeface="游ゴシック" panose="020B0400000000000000" pitchFamily="50" charset="-128"/>
              </a:rPr>
              <a:t>らしい（タクシーを４台ほど呼ぶ）</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どんなことに関心ありますか？テクノロジーぜんたーとしてのサービス何？研究設備見学、各国とどんなことやっているか。日本の企業、大学がどんな協働が可能か？海洋関係に特化している研究機関。技術のシーズと市場のニーズのマッチングなどの部門もあるのでそのあたり。（英語）</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①</a:t>
            </a:r>
            <a:r>
              <a:rPr lang="en-US" altLang="ja-JP" dirty="0">
                <a:latin typeface="游ゴシック" panose="020B0400000000000000" pitchFamily="50" charset="-128"/>
                <a:ea typeface="游ゴシック" panose="020B0400000000000000" pitchFamily="50" charset="-128"/>
              </a:rPr>
              <a:t>ATZI</a:t>
            </a:r>
            <a:r>
              <a:rPr lang="ja-JP" altLang="en-US" dirty="0">
                <a:latin typeface="游ゴシック" panose="020B0400000000000000" pitchFamily="50" charset="-128"/>
                <a:ea typeface="游ゴシック" panose="020B0400000000000000" pitchFamily="50" charset="-128"/>
              </a:rPr>
              <a:t>（カロリーナさん）：海洋環境と食品を専門分野として、最先端の付加価値製品と技術を提供することを目的としています。新技術開発や認証取得のためのデータ分析を始め、スタートアップ支援も行う。</a:t>
            </a:r>
          </a:p>
          <a:p>
            <a:r>
              <a:rPr lang="ja-JP" altLang="en-US" dirty="0">
                <a:latin typeface="游ゴシック" panose="020B0400000000000000" pitchFamily="50" charset="-128"/>
                <a:ea typeface="游ゴシック" panose="020B0400000000000000" pitchFamily="50" charset="-128"/>
              </a:rPr>
              <a:t>研究シーズと市場ニーズをマッチングする役割も持つ。</a:t>
            </a:r>
          </a:p>
          <a:p>
            <a:r>
              <a:rPr lang="en-US" altLang="ja-JP" dirty="0">
                <a:latin typeface="游ゴシック" panose="020B0400000000000000" pitchFamily="50" charset="-128"/>
                <a:ea typeface="游ゴシック" panose="020B0400000000000000" pitchFamily="50" charset="-128"/>
              </a:rPr>
              <a:t>F4F</a:t>
            </a:r>
            <a:r>
              <a:rPr lang="ja-JP" altLang="en-US" dirty="0">
                <a:latin typeface="游ゴシック" panose="020B0400000000000000" pitchFamily="50" charset="-128"/>
                <a:ea typeface="游ゴシック" panose="020B0400000000000000" pitchFamily="50" charset="-128"/>
              </a:rPr>
              <a:t>の主催者でもある。</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en-US" altLang="ja-JP" dirty="0"/>
              <a:t>AZTI </a:t>
            </a:r>
            <a:r>
              <a:rPr lang="en-US" altLang="ja-JP" dirty="0" err="1"/>
              <a:t>AZTI</a:t>
            </a:r>
            <a:r>
              <a:rPr lang="ja-JP" altLang="en-US" dirty="0"/>
              <a:t>から「行き方案内」添付します。（英語併記） ご覧のように、電車或いはバスで行けます。スムーズに行けば市内から</a:t>
            </a:r>
            <a:r>
              <a:rPr lang="en-US" altLang="ja-JP" dirty="0"/>
              <a:t>20</a:t>
            </a:r>
            <a:r>
              <a:rPr lang="ja-JP" altLang="en-US" dirty="0"/>
              <a:t>～</a:t>
            </a:r>
            <a:r>
              <a:rPr lang="en-US" altLang="ja-JP" dirty="0"/>
              <a:t>30</a:t>
            </a:r>
            <a:r>
              <a:rPr lang="ja-JP" altLang="en-US" dirty="0"/>
              <a:t>分です。 又はホテルを通じてタクシーを数台お願いし、タクシーで行く方法もあります。 帰りは</a:t>
            </a:r>
            <a:r>
              <a:rPr lang="en-US" altLang="ja-JP" dirty="0"/>
              <a:t>AZTI</a:t>
            </a:r>
            <a:r>
              <a:rPr lang="ja-JP" altLang="en-US" dirty="0"/>
              <a:t>にお願いし、①ホテルに帰る方用のタクシーと、②空港に行かれる方のタクシーを呼んでもらうのが良いのではないでしょうか？ </a:t>
            </a:r>
            <a:br>
              <a:rPr lang="ja-JP" altLang="en-US" dirty="0"/>
            </a:b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②グッゲンハイム美術館内での食の調査</a:t>
            </a:r>
            <a:endParaRPr lang="en-US" altLang="ja-JP" dirty="0">
              <a:latin typeface="游ゴシック" panose="020B0400000000000000" pitchFamily="50" charset="-128"/>
              <a:ea typeface="游ゴシック" panose="020B0400000000000000" pitchFamily="50" charset="-128"/>
            </a:endParaRPr>
          </a:p>
        </p:txBody>
      </p:sp>
      <p:sp>
        <p:nvSpPr>
          <p:cNvPr id="6" name="Rectangle 5"/>
          <p:cNvSpPr>
            <a:spLocks noChangeArrowheads="1"/>
          </p:cNvSpPr>
          <p:nvPr/>
        </p:nvSpPr>
        <p:spPr bwMode="auto">
          <a:xfrm rot="10800000" flipV="1">
            <a:off x="588722" y="5352162"/>
            <a:ext cx="5912285" cy="64633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内田さんから  タクシーのアプリに関して、　 　インフォがありました。 　シェアします！ アプリ： Uber </a:t>
            </a:r>
            <a:r>
              <a:rPr kumimoji="0" lang="ja-JP" altLang="ja-JP" sz="1400" b="0" i="0" u="sng" strike="noStrike" cap="none" normalizeH="0" baseline="0" dirty="0">
                <a:ln>
                  <a:noFill/>
                </a:ln>
                <a:solidFill>
                  <a:srgbClr val="050505"/>
                </a:solidFill>
                <a:effectLst/>
                <a:latin typeface="Segoe UI Historic" panose="020B0502040204020203" pitchFamily="34" charset="0"/>
                <a:ea typeface="inherit"/>
                <a:cs typeface="Segoe UI Historic" panose="020B0502040204020203" pitchFamily="34" charset="0"/>
                <a:hlinkClick r:id="rId2"/>
              </a:rPr>
              <a:t>https://pidetaxi.es/</a:t>
            </a:r>
            <a:r>
              <a:rPr kumimoji="0" lang="ja-JP" altLang="ja-JP" sz="14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 もしくは以下のタクシー会社で電話をして呼ぶ </a:t>
            </a:r>
            <a:r>
              <a:rPr kumimoji="0" lang="ja-JP" altLang="ja-JP" sz="1400" b="0" i="0" u="sng" strike="noStrike" cap="none" normalizeH="0" baseline="0" dirty="0">
                <a:ln>
                  <a:noFill/>
                </a:ln>
                <a:solidFill>
                  <a:srgbClr val="050505"/>
                </a:solidFill>
                <a:effectLst/>
                <a:latin typeface="Segoe UI Historic" panose="020B0502040204020203" pitchFamily="34" charset="0"/>
                <a:ea typeface="inherit"/>
                <a:cs typeface="Segoe UI Historic" panose="020B0502040204020203" pitchFamily="34" charset="0"/>
                <a:hlinkClick r:id="rId3"/>
              </a:rPr>
              <a:t>https://teletaxibilbao.com/</a:t>
            </a:r>
            <a:r>
              <a:rPr kumimoji="0" lang="ja-JP" altLang="ja-JP" sz="14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 </a:t>
            </a:r>
            <a:r>
              <a:rPr kumimoji="0" lang="ja-JP" altLang="ja-JP" sz="1400" b="0" i="0" u="sng" strike="noStrike" cap="none" normalizeH="0" baseline="0" dirty="0">
                <a:ln>
                  <a:noFill/>
                </a:ln>
                <a:solidFill>
                  <a:srgbClr val="050505"/>
                </a:solidFill>
                <a:effectLst/>
                <a:latin typeface="Segoe UI Historic" panose="020B0502040204020203" pitchFamily="34" charset="0"/>
                <a:ea typeface="inherit"/>
                <a:cs typeface="Segoe UI Historic" panose="020B0502040204020203" pitchFamily="34" charset="0"/>
                <a:hlinkClick r:id="rId4"/>
              </a:rPr>
              <a:t>https://www.taxibilbao.com/</a:t>
            </a:r>
            <a:r>
              <a:rPr kumimoji="0" lang="ja-JP" altLang="ja-JP" sz="1400" b="0" i="0" u="none" strike="noStrike" cap="none" normalizeH="0" baseline="0" dirty="0">
                <a:ln>
                  <a:noFill/>
                </a:ln>
                <a:solidFill>
                  <a:schemeClr val="tx1"/>
                </a:solidFill>
                <a:effectLst/>
              </a:rPr>
              <a:t> </a:t>
            </a:r>
            <a:endParaRPr kumimoji="0" lang="ja-JP" altLang="ja-JP" sz="14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173844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63255" y="418413"/>
            <a:ext cx="6325644" cy="3416320"/>
          </a:xfrm>
          <a:prstGeom prst="rect">
            <a:avLst/>
          </a:prstGeom>
        </p:spPr>
        <p:txBody>
          <a:bodyPr wrap="square">
            <a:spAutoFit/>
          </a:bodyPr>
          <a:lstStyle/>
          <a:p>
            <a:r>
              <a:rPr lang="en-US" altLang="ja-JP" dirty="0">
                <a:latin typeface="游ゴシック" panose="020B0400000000000000" pitchFamily="50" charset="-128"/>
                <a:ea typeface="游ゴシック" panose="020B0400000000000000" pitchFamily="50" charset="-128"/>
              </a:rPr>
              <a:t>2024</a:t>
            </a:r>
            <a:r>
              <a:rPr lang="ja-JP" altLang="en-US" dirty="0">
                <a:latin typeface="游ゴシック" panose="020B0400000000000000" pitchFamily="50" charset="-128"/>
                <a:ea typeface="游ゴシック" panose="020B0400000000000000" pitchFamily="50" charset="-128"/>
              </a:rPr>
              <a:t>年</a:t>
            </a:r>
            <a:r>
              <a:rPr lang="en-US" altLang="ja-JP" dirty="0">
                <a:latin typeface="游ゴシック" panose="020B0400000000000000" pitchFamily="50" charset="-128"/>
                <a:ea typeface="游ゴシック" panose="020B0400000000000000" pitchFamily="50" charset="-128"/>
              </a:rPr>
              <a:t>4</a:t>
            </a:r>
            <a:r>
              <a:rPr lang="ja-JP" altLang="en-US" dirty="0">
                <a:latin typeface="游ゴシック" panose="020B0400000000000000" pitchFamily="50" charset="-128"/>
                <a:ea typeface="游ゴシック" panose="020B0400000000000000" pitchFamily="50" charset="-128"/>
              </a:rPr>
              <a:t>月</a:t>
            </a:r>
            <a:r>
              <a:rPr lang="en-US" altLang="ja-JP" dirty="0">
                <a:latin typeface="游ゴシック" panose="020B0400000000000000" pitchFamily="50" charset="-128"/>
                <a:ea typeface="游ゴシック" panose="020B0400000000000000" pitchFamily="50" charset="-128"/>
              </a:rPr>
              <a:t>20</a:t>
            </a:r>
            <a:r>
              <a:rPr lang="ja-JP" altLang="en-US" dirty="0">
                <a:latin typeface="游ゴシック" panose="020B0400000000000000" pitchFamily="50" charset="-128"/>
                <a:ea typeface="游ゴシック" panose="020B0400000000000000" pitchFamily="50" charset="-128"/>
              </a:rPr>
              <a:t>日</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帰国</a:t>
            </a:r>
            <a:r>
              <a:rPr lang="en-US" altLang="ja-JP" dirty="0">
                <a:latin typeface="游ゴシック" panose="020B0400000000000000" pitchFamily="50" charset="-128"/>
                <a:ea typeface="游ゴシック" panose="020B0400000000000000" pitchFamily="50" charset="-128"/>
              </a:rPr>
              <a:t>】</a:t>
            </a:r>
          </a:p>
          <a:p>
            <a:r>
              <a:rPr lang="ja-JP" altLang="en-US" dirty="0">
                <a:latin typeface="游ゴシック" panose="020B0400000000000000" pitchFamily="50" charset="-128"/>
                <a:ea typeface="游ゴシック" panose="020B0400000000000000" pitchFamily="50" charset="-128"/>
              </a:rPr>
              <a:t>宿→空港</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AF</a:t>
            </a:r>
            <a:r>
              <a:rPr lang="ja-JP" altLang="en-US" dirty="0">
                <a:latin typeface="游ゴシック" panose="020B0400000000000000" pitchFamily="50" charset="-128"/>
                <a:ea typeface="游ゴシック" panose="020B0400000000000000" pitchFamily="50" charset="-128"/>
              </a:rPr>
              <a:t>エールフランス航空</a:t>
            </a:r>
          </a:p>
          <a:p>
            <a:r>
              <a:rPr lang="en-US" altLang="ja-JP" dirty="0">
                <a:latin typeface="游ゴシック" panose="020B0400000000000000" pitchFamily="50" charset="-128"/>
                <a:ea typeface="游ゴシック" panose="020B0400000000000000" pitchFamily="50" charset="-128"/>
              </a:rPr>
              <a:t>AF1477 Y 20APR </a:t>
            </a:r>
            <a:r>
              <a:rPr lang="ja-JP" altLang="en-US" dirty="0">
                <a:latin typeface="游ゴシック" panose="020B0400000000000000" pitchFamily="50" charset="-128"/>
                <a:ea typeface="游ゴシック" panose="020B0400000000000000" pitchFamily="50" charset="-128"/>
              </a:rPr>
              <a:t>ビルバオ</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パリ　  </a:t>
            </a:r>
            <a:r>
              <a:rPr lang="en-US" altLang="ja-JP" dirty="0">
                <a:latin typeface="游ゴシック" panose="020B0400000000000000" pitchFamily="50" charset="-128"/>
                <a:ea typeface="游ゴシック" panose="020B0400000000000000" pitchFamily="50" charset="-128"/>
              </a:rPr>
              <a:t>1030 1210  20APR </a:t>
            </a:r>
          </a:p>
          <a:p>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(4/20 10:30 </a:t>
            </a:r>
            <a:r>
              <a:rPr lang="ja-JP" altLang="en-US" dirty="0">
                <a:latin typeface="游ゴシック" panose="020B0400000000000000" pitchFamily="50" charset="-128"/>
                <a:ea typeface="游ゴシック" panose="020B0400000000000000" pitchFamily="50" charset="-128"/>
              </a:rPr>
              <a:t>ビルバオ発　</a:t>
            </a:r>
            <a:r>
              <a:rPr lang="en-US" altLang="ja-JP" dirty="0">
                <a:latin typeface="游ゴシック" panose="020B0400000000000000" pitchFamily="50" charset="-128"/>
                <a:ea typeface="游ゴシック" panose="020B0400000000000000" pitchFamily="50" charset="-128"/>
              </a:rPr>
              <a:t>12:10</a:t>
            </a:r>
            <a:r>
              <a:rPr lang="ja-JP" altLang="en-US" dirty="0">
                <a:latin typeface="游ゴシック" panose="020B0400000000000000" pitchFamily="50" charset="-128"/>
                <a:ea typeface="游ゴシック" panose="020B0400000000000000" pitchFamily="50" charset="-128"/>
              </a:rPr>
              <a:t>パリ着</a:t>
            </a:r>
            <a:r>
              <a:rPr lang="en-US" altLang="ja-JP" dirty="0">
                <a:latin typeface="游ゴシック" panose="020B0400000000000000" pitchFamily="50" charset="-128"/>
                <a:ea typeface="游ゴシック" panose="020B0400000000000000" pitchFamily="50" charset="-128"/>
              </a:rPr>
              <a:t>)</a:t>
            </a:r>
          </a:p>
          <a:p>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2024</a:t>
            </a:r>
            <a:r>
              <a:rPr lang="ja-JP" altLang="en-US" dirty="0">
                <a:latin typeface="游ゴシック" panose="020B0400000000000000" pitchFamily="50" charset="-128"/>
                <a:ea typeface="游ゴシック" panose="020B0400000000000000" pitchFamily="50" charset="-128"/>
              </a:rPr>
              <a:t>年</a:t>
            </a:r>
            <a:r>
              <a:rPr lang="en-US" altLang="ja-JP" dirty="0">
                <a:latin typeface="游ゴシック" panose="020B0400000000000000" pitchFamily="50" charset="-128"/>
                <a:ea typeface="游ゴシック" panose="020B0400000000000000" pitchFamily="50" charset="-128"/>
              </a:rPr>
              <a:t>4</a:t>
            </a:r>
            <a:r>
              <a:rPr lang="ja-JP" altLang="en-US" dirty="0">
                <a:latin typeface="游ゴシック" panose="020B0400000000000000" pitchFamily="50" charset="-128"/>
                <a:ea typeface="游ゴシック" panose="020B0400000000000000" pitchFamily="50" charset="-128"/>
              </a:rPr>
              <a:t>月</a:t>
            </a:r>
            <a:r>
              <a:rPr lang="en-US" altLang="ja-JP" dirty="0">
                <a:latin typeface="游ゴシック" panose="020B0400000000000000" pitchFamily="50" charset="-128"/>
                <a:ea typeface="游ゴシック" panose="020B0400000000000000" pitchFamily="50" charset="-128"/>
              </a:rPr>
              <a:t>21</a:t>
            </a:r>
            <a:r>
              <a:rPr lang="ja-JP" altLang="en-US" dirty="0">
                <a:latin typeface="游ゴシック" panose="020B0400000000000000" pitchFamily="50" charset="-128"/>
                <a:ea typeface="游ゴシック" panose="020B0400000000000000" pitchFamily="50" charset="-128"/>
              </a:rPr>
              <a:t>日</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AF 274 Y 20APR  </a:t>
            </a:r>
            <a:r>
              <a:rPr lang="ja-JP" altLang="en-US" dirty="0">
                <a:latin typeface="游ゴシック" panose="020B0400000000000000" pitchFamily="50" charset="-128"/>
                <a:ea typeface="游ゴシック" panose="020B0400000000000000" pitchFamily="50" charset="-128"/>
              </a:rPr>
              <a:t>パリ</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羽田     </a:t>
            </a:r>
            <a:r>
              <a:rPr lang="en-US" altLang="ja-JP" dirty="0">
                <a:latin typeface="游ゴシック" panose="020B0400000000000000" pitchFamily="50" charset="-128"/>
                <a:ea typeface="游ゴシック" panose="020B0400000000000000" pitchFamily="50" charset="-128"/>
              </a:rPr>
              <a:t>2200 1830  21APR</a:t>
            </a:r>
            <a:r>
              <a:rPr lang="ja-JP" altLang="en-US" dirty="0">
                <a:latin typeface="游ゴシック" panose="020B0400000000000000" pitchFamily="50" charset="-128"/>
                <a:ea typeface="游ゴシック" panose="020B0400000000000000" pitchFamily="50" charset="-128"/>
              </a:rPr>
              <a:t>　</a:t>
            </a:r>
          </a:p>
          <a:p>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22:00</a:t>
            </a:r>
            <a:r>
              <a:rPr lang="ja-JP" altLang="en-US" dirty="0">
                <a:latin typeface="游ゴシック" panose="020B0400000000000000" pitchFamily="50" charset="-128"/>
                <a:ea typeface="游ゴシック" panose="020B0400000000000000" pitchFamily="50" charset="-128"/>
              </a:rPr>
              <a:t>パリ発　　</a:t>
            </a:r>
            <a:r>
              <a:rPr lang="en-US" altLang="ja-JP" dirty="0">
                <a:latin typeface="游ゴシック" panose="020B0400000000000000" pitchFamily="50" charset="-128"/>
                <a:ea typeface="游ゴシック" panose="020B0400000000000000" pitchFamily="50" charset="-128"/>
              </a:rPr>
              <a:t>4/21 18:30</a:t>
            </a:r>
            <a:r>
              <a:rPr lang="ja-JP" altLang="en-US" dirty="0">
                <a:latin typeface="游ゴシック" panose="020B0400000000000000" pitchFamily="50" charset="-128"/>
                <a:ea typeface="游ゴシック" panose="020B0400000000000000" pitchFamily="50" charset="-128"/>
              </a:rPr>
              <a:t>羽田着）</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解散</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58051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841973968"/>
              </p:ext>
            </p:extLst>
          </p:nvPr>
        </p:nvGraphicFramePr>
        <p:xfrm>
          <a:off x="516697" y="313152"/>
          <a:ext cx="6009363" cy="8877608"/>
        </p:xfrm>
        <a:graphic>
          <a:graphicData uri="http://schemas.openxmlformats.org/drawingml/2006/table">
            <a:tbl>
              <a:tblPr firstRow="1" bandRow="1">
                <a:tableStyleId>{F5AB1C69-6EDB-4FF4-983F-18BD219EF322}</a:tableStyleId>
              </a:tblPr>
              <a:tblGrid>
                <a:gridCol w="598119">
                  <a:extLst>
                    <a:ext uri="{9D8B030D-6E8A-4147-A177-3AD203B41FA5}">
                      <a16:colId xmlns:a16="http://schemas.microsoft.com/office/drawing/2014/main" xmlns="" val="20000"/>
                    </a:ext>
                  </a:extLst>
                </a:gridCol>
                <a:gridCol w="1716066">
                  <a:extLst>
                    <a:ext uri="{9D8B030D-6E8A-4147-A177-3AD203B41FA5}">
                      <a16:colId xmlns:a16="http://schemas.microsoft.com/office/drawing/2014/main" xmlns="" val="20001"/>
                    </a:ext>
                  </a:extLst>
                </a:gridCol>
                <a:gridCol w="3695178">
                  <a:extLst>
                    <a:ext uri="{9D8B030D-6E8A-4147-A177-3AD203B41FA5}">
                      <a16:colId xmlns:a16="http://schemas.microsoft.com/office/drawing/2014/main" xmlns="" val="20002"/>
                    </a:ext>
                  </a:extLst>
                </a:gridCol>
              </a:tblGrid>
              <a:tr h="556242">
                <a:tc>
                  <a:txBody>
                    <a:bodyPr/>
                    <a:lstStyle/>
                    <a:p>
                      <a:endParaRPr kumimoji="1" lang="ja-JP" altLang="en-US" dirty="0">
                        <a:solidFill>
                          <a:schemeClr val="tx1"/>
                        </a:solidFill>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rPr>
                        <a:t>メンバー</a:t>
                      </a:r>
                    </a:p>
                    <a:p>
                      <a:endParaRPr kumimoji="1" lang="ja-JP" altLang="en-US" dirty="0">
                        <a:solidFill>
                          <a:schemeClr val="tx1"/>
                        </a:solidFill>
                      </a:endParaRPr>
                    </a:p>
                  </a:txBody>
                  <a:tcPr>
                    <a:solidFill>
                      <a:schemeClr val="bg1"/>
                    </a:solidFill>
                  </a:tcPr>
                </a:tc>
                <a:tc>
                  <a:txBody>
                    <a:bodyPr/>
                    <a:lstStyle/>
                    <a:p>
                      <a:endParaRPr kumimoji="1" lang="ja-JP" altLang="en-US" dirty="0"/>
                    </a:p>
                  </a:txBody>
                  <a:tcPr>
                    <a:solidFill>
                      <a:schemeClr val="bg1"/>
                    </a:solidFill>
                  </a:tcPr>
                </a:tc>
                <a:extLst>
                  <a:ext uri="{0D108BD9-81ED-4DB2-BD59-A6C34878D82A}">
                    <a16:rowId xmlns:a16="http://schemas.microsoft.com/office/drawing/2014/main" xmlns="" val="10000"/>
                  </a:ext>
                </a:extLst>
              </a:tr>
              <a:tr h="481991">
                <a:tc>
                  <a:txBody>
                    <a:bodyPr/>
                    <a:lstStyle/>
                    <a:p>
                      <a:r>
                        <a:rPr kumimoji="1" lang="en-US" altLang="ja-JP" dirty="0"/>
                        <a:t>1</a:t>
                      </a:r>
                      <a:endParaRPr kumimoji="1" lang="ja-JP" altLang="en-US" dirty="0"/>
                    </a:p>
                  </a:txBody>
                  <a:tcPr>
                    <a:solidFill>
                      <a:schemeClr val="bg1"/>
                    </a:solidFill>
                  </a:tcPr>
                </a:tc>
                <a:tc>
                  <a:txBody>
                    <a:bodyPr/>
                    <a:lstStyle/>
                    <a:p>
                      <a:r>
                        <a:rPr kumimoji="1" lang="ja-JP" altLang="en-US" dirty="0"/>
                        <a:t>古川英光</a:t>
                      </a: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dirty="0"/>
                        <a:t>山形大学</a:t>
                      </a:r>
                    </a:p>
                    <a:p>
                      <a:endParaRPr kumimoji="1" lang="ja-JP" altLang="en-US" dirty="0"/>
                    </a:p>
                  </a:txBody>
                  <a:tcPr>
                    <a:solidFill>
                      <a:schemeClr val="bg1"/>
                    </a:solidFill>
                  </a:tcPr>
                </a:tc>
                <a:extLst>
                  <a:ext uri="{0D108BD9-81ED-4DB2-BD59-A6C34878D82A}">
                    <a16:rowId xmlns:a16="http://schemas.microsoft.com/office/drawing/2014/main" xmlns="" val="10001"/>
                  </a:ext>
                </a:extLst>
              </a:tr>
              <a:tr h="481991">
                <a:tc>
                  <a:txBody>
                    <a:bodyPr/>
                    <a:lstStyle/>
                    <a:p>
                      <a:r>
                        <a:rPr kumimoji="1" lang="en-US" altLang="ja-JP" dirty="0"/>
                        <a:t>2</a:t>
                      </a:r>
                      <a:endParaRPr kumimoji="1" lang="ja-JP" altLang="en-US" dirty="0"/>
                    </a:p>
                  </a:txBody>
                  <a:tcPr>
                    <a:solidFill>
                      <a:schemeClr val="bg1"/>
                    </a:solidFill>
                  </a:tcPr>
                </a:tc>
                <a:tc>
                  <a:txBody>
                    <a:bodyPr/>
                    <a:lstStyle/>
                    <a:p>
                      <a:r>
                        <a:rPr kumimoji="1" lang="ja-JP" altLang="en-US" dirty="0"/>
                        <a:t>貝沼友紀</a:t>
                      </a: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dirty="0"/>
                        <a:t>山形大学</a:t>
                      </a:r>
                    </a:p>
                    <a:p>
                      <a:endParaRPr kumimoji="1" lang="ja-JP" altLang="en-US" dirty="0"/>
                    </a:p>
                  </a:txBody>
                  <a:tcPr>
                    <a:solidFill>
                      <a:schemeClr val="bg1"/>
                    </a:solidFill>
                  </a:tcPr>
                </a:tc>
                <a:extLst>
                  <a:ext uri="{0D108BD9-81ED-4DB2-BD59-A6C34878D82A}">
                    <a16:rowId xmlns:a16="http://schemas.microsoft.com/office/drawing/2014/main" xmlns="" val="10002"/>
                  </a:ext>
                </a:extLst>
              </a:tr>
              <a:tr h="481991">
                <a:tc>
                  <a:txBody>
                    <a:bodyPr/>
                    <a:lstStyle/>
                    <a:p>
                      <a:r>
                        <a:rPr kumimoji="1" lang="en-US" altLang="ja-JP" dirty="0"/>
                        <a:t>3</a:t>
                      </a:r>
                    </a:p>
                  </a:txBody>
                  <a:tcPr>
                    <a:solidFill>
                      <a:schemeClr val="bg1"/>
                    </a:solidFill>
                  </a:tcPr>
                </a:tc>
                <a:tc>
                  <a:txBody>
                    <a:bodyPr/>
                    <a:lstStyle/>
                    <a:p>
                      <a:r>
                        <a:rPr kumimoji="1" lang="ja-JP" altLang="en-US" dirty="0"/>
                        <a:t>土井美津子</a:t>
                      </a: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dirty="0"/>
                        <a:t>山形大学</a:t>
                      </a:r>
                    </a:p>
                    <a:p>
                      <a:endParaRPr kumimoji="1" lang="ja-JP" altLang="en-US" dirty="0"/>
                    </a:p>
                  </a:txBody>
                  <a:tcPr>
                    <a:solidFill>
                      <a:schemeClr val="bg1"/>
                    </a:solidFill>
                  </a:tcPr>
                </a:tc>
                <a:extLst>
                  <a:ext uri="{0D108BD9-81ED-4DB2-BD59-A6C34878D82A}">
                    <a16:rowId xmlns:a16="http://schemas.microsoft.com/office/drawing/2014/main" xmlns="" val="10003"/>
                  </a:ext>
                </a:extLst>
              </a:tr>
              <a:tr h="481991">
                <a:tc>
                  <a:txBody>
                    <a:bodyPr/>
                    <a:lstStyle/>
                    <a:p>
                      <a:r>
                        <a:rPr kumimoji="1" lang="en-US" altLang="ja-JP" dirty="0"/>
                        <a:t>4</a:t>
                      </a:r>
                    </a:p>
                    <a:p>
                      <a:endParaRPr kumimoji="1" lang="ja-JP" altLang="en-US" dirty="0"/>
                    </a:p>
                  </a:txBody>
                  <a:tcPr>
                    <a:solidFill>
                      <a:schemeClr val="bg1"/>
                    </a:solidFill>
                  </a:tcPr>
                </a:tc>
                <a:tc>
                  <a:txBody>
                    <a:bodyPr/>
                    <a:lstStyle/>
                    <a:p>
                      <a:r>
                        <a:rPr kumimoji="1" lang="ja-JP" altLang="en-US" dirty="0"/>
                        <a:t>臼井昭子</a:t>
                      </a:r>
                    </a:p>
                  </a:txBody>
                  <a:tcPr>
                    <a:solidFill>
                      <a:schemeClr val="bg1"/>
                    </a:solidFill>
                  </a:tcPr>
                </a:tc>
                <a:tc>
                  <a:txBody>
                    <a:bodyPr/>
                    <a:lstStyle/>
                    <a:p>
                      <a:r>
                        <a:rPr kumimoji="1" lang="ja-JP" altLang="en-US" dirty="0"/>
                        <a:t>山形大学</a:t>
                      </a:r>
                    </a:p>
                  </a:txBody>
                  <a:tcPr>
                    <a:solidFill>
                      <a:schemeClr val="bg1"/>
                    </a:solidFill>
                  </a:tcPr>
                </a:tc>
                <a:extLst>
                  <a:ext uri="{0D108BD9-81ED-4DB2-BD59-A6C34878D82A}">
                    <a16:rowId xmlns:a16="http://schemas.microsoft.com/office/drawing/2014/main" xmlns="" val="10004"/>
                  </a:ext>
                </a:extLst>
              </a:tr>
              <a:tr h="481991">
                <a:tc>
                  <a:txBody>
                    <a:bodyPr/>
                    <a:lstStyle/>
                    <a:p>
                      <a:r>
                        <a:rPr kumimoji="1" lang="en-US" altLang="ja-JP" strike="sngStrike" dirty="0"/>
                        <a:t>5</a:t>
                      </a:r>
                    </a:p>
                    <a:p>
                      <a:endParaRPr kumimoji="1" lang="ja-JP" altLang="en-US" strike="sngStrike" dirty="0"/>
                    </a:p>
                  </a:txBody>
                  <a:tcPr>
                    <a:solidFill>
                      <a:schemeClr val="bg1"/>
                    </a:solidFill>
                  </a:tcPr>
                </a:tc>
                <a:tc>
                  <a:txBody>
                    <a:bodyPr/>
                    <a:lstStyle/>
                    <a:p>
                      <a:r>
                        <a:rPr kumimoji="1" lang="ja-JP" altLang="en-US" strike="sngStrike" dirty="0"/>
                        <a:t>鳥羽慶</a:t>
                      </a:r>
                    </a:p>
                  </a:txBody>
                  <a:tcPr>
                    <a:solidFill>
                      <a:schemeClr val="bg1"/>
                    </a:solidFill>
                  </a:tcPr>
                </a:tc>
                <a:tc>
                  <a:txBody>
                    <a:bodyPr/>
                    <a:lstStyle/>
                    <a:p>
                      <a:r>
                        <a:rPr kumimoji="1" lang="ja-JP" altLang="en-US" strike="sngStrike" dirty="0"/>
                        <a:t>山形大学</a:t>
                      </a:r>
                    </a:p>
                  </a:txBody>
                  <a:tcPr>
                    <a:solidFill>
                      <a:schemeClr val="bg1"/>
                    </a:solidFill>
                  </a:tcPr>
                </a:tc>
                <a:extLst>
                  <a:ext uri="{0D108BD9-81ED-4DB2-BD59-A6C34878D82A}">
                    <a16:rowId xmlns:a16="http://schemas.microsoft.com/office/drawing/2014/main" xmlns="" val="10005"/>
                  </a:ext>
                </a:extLst>
              </a:tr>
              <a:tr h="481991">
                <a:tc>
                  <a:txBody>
                    <a:bodyPr/>
                    <a:lstStyle/>
                    <a:p>
                      <a:r>
                        <a:rPr kumimoji="1" lang="en-US" altLang="ja-JP" dirty="0"/>
                        <a:t>6</a:t>
                      </a:r>
                    </a:p>
                    <a:p>
                      <a:endParaRPr kumimoji="1" lang="ja-JP" altLang="en-US" dirty="0"/>
                    </a:p>
                  </a:txBody>
                  <a:tcPr>
                    <a:solidFill>
                      <a:schemeClr val="bg1"/>
                    </a:solidFill>
                  </a:tcPr>
                </a:tc>
                <a:tc>
                  <a:txBody>
                    <a:bodyPr/>
                    <a:lstStyle/>
                    <a:p>
                      <a:r>
                        <a:rPr kumimoji="1" lang="ja-JP" altLang="en-US" dirty="0"/>
                        <a:t>松本まりこ</a:t>
                      </a:r>
                    </a:p>
                  </a:txBody>
                  <a:tcPr>
                    <a:solidFill>
                      <a:schemeClr val="bg1"/>
                    </a:solidFill>
                  </a:tcPr>
                </a:tc>
                <a:tc>
                  <a:txBody>
                    <a:bodyPr/>
                    <a:lstStyle/>
                    <a:p>
                      <a:r>
                        <a:rPr kumimoji="1" lang="ja-JP" altLang="en-US" dirty="0"/>
                        <a:t>一社）みやぎ保健企画セントラルキッチン</a:t>
                      </a:r>
                    </a:p>
                  </a:txBody>
                  <a:tcPr>
                    <a:solidFill>
                      <a:schemeClr val="bg1"/>
                    </a:solidFill>
                  </a:tcPr>
                </a:tc>
                <a:extLst>
                  <a:ext uri="{0D108BD9-81ED-4DB2-BD59-A6C34878D82A}">
                    <a16:rowId xmlns:a16="http://schemas.microsoft.com/office/drawing/2014/main" xmlns="" val="10006"/>
                  </a:ext>
                </a:extLst>
              </a:tr>
              <a:tr h="481991">
                <a:tc>
                  <a:txBody>
                    <a:bodyPr/>
                    <a:lstStyle/>
                    <a:p>
                      <a:r>
                        <a:rPr kumimoji="1" lang="en-US" altLang="ja-JP" dirty="0"/>
                        <a:t>7</a:t>
                      </a:r>
                    </a:p>
                    <a:p>
                      <a:endParaRPr kumimoji="1" lang="ja-JP" altLang="en-US" dirty="0"/>
                    </a:p>
                  </a:txBody>
                  <a:tcPr>
                    <a:solidFill>
                      <a:schemeClr val="bg1"/>
                    </a:solidFill>
                  </a:tcPr>
                </a:tc>
                <a:tc>
                  <a:txBody>
                    <a:bodyPr/>
                    <a:lstStyle/>
                    <a:p>
                      <a:r>
                        <a:rPr kumimoji="1" lang="en-US" altLang="ja-JP" dirty="0"/>
                        <a:t>BASHER SAMIUL</a:t>
                      </a:r>
                      <a:endParaRPr kumimoji="1" lang="ja-JP" altLang="en-US" dirty="0"/>
                    </a:p>
                  </a:txBody>
                  <a:tcPr>
                    <a:solidFill>
                      <a:schemeClr val="bg1"/>
                    </a:solidFill>
                  </a:tcPr>
                </a:tc>
                <a:tc>
                  <a:txBody>
                    <a:bodyPr/>
                    <a:lstStyle/>
                    <a:p>
                      <a:r>
                        <a:rPr kumimoji="1" lang="ja-JP" altLang="en-US" dirty="0"/>
                        <a:t>世紀㈱</a:t>
                      </a:r>
                    </a:p>
                  </a:txBody>
                  <a:tcPr>
                    <a:solidFill>
                      <a:schemeClr val="bg1"/>
                    </a:solidFill>
                  </a:tcPr>
                </a:tc>
                <a:extLst>
                  <a:ext uri="{0D108BD9-81ED-4DB2-BD59-A6C34878D82A}">
                    <a16:rowId xmlns:a16="http://schemas.microsoft.com/office/drawing/2014/main" xmlns="" val="10007"/>
                  </a:ext>
                </a:extLst>
              </a:tr>
              <a:tr h="481991">
                <a:tc>
                  <a:txBody>
                    <a:bodyPr/>
                    <a:lstStyle/>
                    <a:p>
                      <a:r>
                        <a:rPr kumimoji="1" lang="en-US" altLang="ja-JP" dirty="0"/>
                        <a:t>8</a:t>
                      </a:r>
                    </a:p>
                    <a:p>
                      <a:endParaRPr kumimoji="1" lang="ja-JP" altLang="en-US" dirty="0"/>
                    </a:p>
                  </a:txBody>
                  <a:tcPr>
                    <a:solidFill>
                      <a:schemeClr val="bg1"/>
                    </a:solidFill>
                  </a:tcPr>
                </a:tc>
                <a:tc>
                  <a:txBody>
                    <a:bodyPr/>
                    <a:lstStyle/>
                    <a:p>
                      <a:r>
                        <a:rPr kumimoji="1" lang="ja-JP" altLang="en-US" dirty="0"/>
                        <a:t>伊藤直行</a:t>
                      </a:r>
                    </a:p>
                  </a:txBody>
                  <a:tcPr>
                    <a:solidFill>
                      <a:schemeClr val="bg1"/>
                    </a:solidFill>
                  </a:tcPr>
                </a:tc>
                <a:tc>
                  <a:txBody>
                    <a:bodyPr/>
                    <a:lstStyle/>
                    <a:p>
                      <a:r>
                        <a:rPr kumimoji="1" lang="ja-JP" altLang="en-US" dirty="0"/>
                        <a:t>（株）ディレクションズ</a:t>
                      </a:r>
                    </a:p>
                  </a:txBody>
                  <a:tcPr>
                    <a:solidFill>
                      <a:schemeClr val="bg1"/>
                    </a:solidFill>
                  </a:tcPr>
                </a:tc>
                <a:extLst>
                  <a:ext uri="{0D108BD9-81ED-4DB2-BD59-A6C34878D82A}">
                    <a16:rowId xmlns:a16="http://schemas.microsoft.com/office/drawing/2014/main" xmlns="" val="10008"/>
                  </a:ext>
                </a:extLst>
              </a:tr>
              <a:tr h="395198">
                <a:tc>
                  <a:txBody>
                    <a:bodyPr/>
                    <a:lstStyle/>
                    <a:p>
                      <a:r>
                        <a:rPr kumimoji="1" lang="en-US" altLang="ja-JP" dirty="0"/>
                        <a:t>9</a:t>
                      </a:r>
                    </a:p>
                  </a:txBody>
                  <a:tcPr>
                    <a:solidFill>
                      <a:schemeClr val="bg1"/>
                    </a:solidFill>
                  </a:tcPr>
                </a:tc>
                <a:tc>
                  <a:txBody>
                    <a:bodyPr/>
                    <a:lstStyle/>
                    <a:p>
                      <a:r>
                        <a:rPr kumimoji="1" lang="ja-JP" altLang="en-US" dirty="0"/>
                        <a:t>長江努</a:t>
                      </a:r>
                    </a:p>
                  </a:txBody>
                  <a:tcPr>
                    <a:solidFill>
                      <a:schemeClr val="bg1"/>
                    </a:solidFill>
                  </a:tcPr>
                </a:tc>
                <a:tc>
                  <a:txBody>
                    <a:bodyPr/>
                    <a:lstStyle/>
                    <a:p>
                      <a:r>
                        <a:rPr kumimoji="1" lang="ja-JP" altLang="en-US" dirty="0"/>
                        <a:t>（株）ディレクションズ</a:t>
                      </a:r>
                    </a:p>
                  </a:txBody>
                  <a:tcPr>
                    <a:solidFill>
                      <a:schemeClr val="bg1"/>
                    </a:solidFill>
                  </a:tcPr>
                </a:tc>
                <a:extLst>
                  <a:ext uri="{0D108BD9-81ED-4DB2-BD59-A6C34878D82A}">
                    <a16:rowId xmlns:a16="http://schemas.microsoft.com/office/drawing/2014/main" xmlns="" val="10009"/>
                  </a:ext>
                </a:extLst>
              </a:tr>
              <a:tr h="395198">
                <a:tc>
                  <a:txBody>
                    <a:bodyPr/>
                    <a:lstStyle/>
                    <a:p>
                      <a:r>
                        <a:rPr kumimoji="1" lang="en-US" altLang="ja-JP" dirty="0"/>
                        <a:t>10</a:t>
                      </a:r>
                      <a:endParaRPr kumimoji="1" lang="ja-JP" altLang="en-US" dirty="0"/>
                    </a:p>
                  </a:txBody>
                  <a:tcPr>
                    <a:solidFill>
                      <a:schemeClr val="bg1"/>
                    </a:solidFill>
                  </a:tcPr>
                </a:tc>
                <a:tc>
                  <a:txBody>
                    <a:bodyPr/>
                    <a:lstStyle/>
                    <a:p>
                      <a:r>
                        <a:rPr kumimoji="1" lang="ja-JP" altLang="en-US" dirty="0"/>
                        <a:t>杉山敦子</a:t>
                      </a:r>
                    </a:p>
                  </a:txBody>
                  <a:tcPr>
                    <a:solidFill>
                      <a:schemeClr val="bg1"/>
                    </a:solidFill>
                  </a:tcPr>
                </a:tc>
                <a:tc>
                  <a:txBody>
                    <a:bodyPr/>
                    <a:lstStyle/>
                    <a:p>
                      <a:r>
                        <a:rPr kumimoji="1" lang="ja-JP" altLang="en-US" dirty="0"/>
                        <a:t>森永乳業株式会社</a:t>
                      </a:r>
                    </a:p>
                  </a:txBody>
                  <a:tcPr>
                    <a:solidFill>
                      <a:schemeClr val="bg1"/>
                    </a:solidFill>
                  </a:tcPr>
                </a:tc>
                <a:extLst>
                  <a:ext uri="{0D108BD9-81ED-4DB2-BD59-A6C34878D82A}">
                    <a16:rowId xmlns:a16="http://schemas.microsoft.com/office/drawing/2014/main" xmlns="" val="10010"/>
                  </a:ext>
                </a:extLst>
              </a:tr>
              <a:tr h="395198">
                <a:tc>
                  <a:txBody>
                    <a:bodyPr/>
                    <a:lstStyle/>
                    <a:p>
                      <a:r>
                        <a:rPr kumimoji="1" lang="en-US" altLang="ja-JP" dirty="0"/>
                        <a:t>11</a:t>
                      </a:r>
                      <a:endParaRPr kumimoji="1" lang="ja-JP" altLang="en-US" dirty="0"/>
                    </a:p>
                  </a:txBody>
                  <a:tcPr>
                    <a:solidFill>
                      <a:schemeClr val="bg1"/>
                    </a:solidFill>
                  </a:tcPr>
                </a:tc>
                <a:tc>
                  <a:txBody>
                    <a:bodyPr/>
                    <a:lstStyle/>
                    <a:p>
                      <a:r>
                        <a:rPr kumimoji="1" lang="ja-JP" altLang="en-US" dirty="0"/>
                        <a:t>安藤雅崇</a:t>
                      </a:r>
                    </a:p>
                  </a:txBody>
                  <a:tcPr>
                    <a:solidFill>
                      <a:schemeClr val="bg1"/>
                    </a:solidFill>
                  </a:tcPr>
                </a:tc>
                <a:tc>
                  <a:txBody>
                    <a:bodyPr/>
                    <a:lstStyle/>
                    <a:p>
                      <a:r>
                        <a:rPr kumimoji="1" lang="ja-JP" altLang="en-US" sz="1350" b="0" i="0" kern="1200" dirty="0">
                          <a:solidFill>
                            <a:schemeClr val="dk1"/>
                          </a:solidFill>
                          <a:effectLst/>
                          <a:latin typeface="+mn-lt"/>
                          <a:ea typeface="+mn-ea"/>
                          <a:cs typeface="+mn-cs"/>
                        </a:rPr>
                        <a:t>日清オイリオグループ株式会社</a:t>
                      </a:r>
                      <a:endParaRPr kumimoji="1" lang="ja-JP" altLang="en-US" dirty="0"/>
                    </a:p>
                  </a:txBody>
                  <a:tcPr>
                    <a:solidFill>
                      <a:schemeClr val="bg1"/>
                    </a:solidFill>
                  </a:tcPr>
                </a:tc>
                <a:extLst>
                  <a:ext uri="{0D108BD9-81ED-4DB2-BD59-A6C34878D82A}">
                    <a16:rowId xmlns:a16="http://schemas.microsoft.com/office/drawing/2014/main" xmlns="" val="10011"/>
                  </a:ext>
                </a:extLst>
              </a:tr>
              <a:tr h="395198">
                <a:tc>
                  <a:txBody>
                    <a:bodyPr/>
                    <a:lstStyle/>
                    <a:p>
                      <a:r>
                        <a:rPr kumimoji="1" lang="en-US" altLang="ja-JP" dirty="0"/>
                        <a:t>12</a:t>
                      </a:r>
                      <a:endParaRPr kumimoji="1" lang="ja-JP" altLang="en-US" dirty="0"/>
                    </a:p>
                  </a:txBody>
                  <a:tcPr>
                    <a:solidFill>
                      <a:schemeClr val="bg1"/>
                    </a:solidFill>
                  </a:tcPr>
                </a:tc>
                <a:tc>
                  <a:txBody>
                    <a:bodyPr/>
                    <a:lstStyle/>
                    <a:p>
                      <a:r>
                        <a:rPr kumimoji="1" lang="ja-JP" altLang="en-US" dirty="0"/>
                        <a:t>徳長</a:t>
                      </a:r>
                      <a:r>
                        <a:rPr kumimoji="1" lang="ja-JP" altLang="en-US" dirty="0" err="1"/>
                        <a:t>そよ</a:t>
                      </a:r>
                      <a:r>
                        <a:rPr kumimoji="1" lang="ja-JP" altLang="en-US" dirty="0"/>
                        <a:t>香</a:t>
                      </a:r>
                    </a:p>
                  </a:txBody>
                  <a:tcPr>
                    <a:solidFill>
                      <a:schemeClr val="bg1"/>
                    </a:solidFill>
                  </a:tcPr>
                </a:tc>
                <a:tc>
                  <a:txBody>
                    <a:bodyPr/>
                    <a:lstStyle/>
                    <a:p>
                      <a:r>
                        <a:rPr kumimoji="1" lang="ja-JP" altLang="en-US" sz="1350" b="0" i="0" kern="1200" dirty="0">
                          <a:solidFill>
                            <a:schemeClr val="dk1"/>
                          </a:solidFill>
                          <a:effectLst/>
                          <a:latin typeface="+mn-lt"/>
                          <a:ea typeface="+mn-ea"/>
                          <a:cs typeface="+mn-cs"/>
                        </a:rPr>
                        <a:t>日清オイリオグループ株式会社</a:t>
                      </a:r>
                      <a:endParaRPr kumimoji="1" lang="ja-JP" altLang="en-US" dirty="0"/>
                    </a:p>
                  </a:txBody>
                  <a:tcPr>
                    <a:solidFill>
                      <a:schemeClr val="bg1"/>
                    </a:solidFill>
                  </a:tcPr>
                </a:tc>
                <a:extLst>
                  <a:ext uri="{0D108BD9-81ED-4DB2-BD59-A6C34878D82A}">
                    <a16:rowId xmlns:a16="http://schemas.microsoft.com/office/drawing/2014/main" xmlns="" val="10012"/>
                  </a:ext>
                </a:extLst>
              </a:tr>
              <a:tr h="395198">
                <a:tc>
                  <a:txBody>
                    <a:bodyPr/>
                    <a:lstStyle/>
                    <a:p>
                      <a:r>
                        <a:rPr kumimoji="1" lang="en-US" altLang="ja-JP" dirty="0"/>
                        <a:t>13</a:t>
                      </a:r>
                      <a:endParaRPr kumimoji="1" lang="ja-JP" altLang="en-US" dirty="0"/>
                    </a:p>
                  </a:txBody>
                  <a:tcPr>
                    <a:solidFill>
                      <a:schemeClr val="bg1"/>
                    </a:solidFill>
                  </a:tcPr>
                </a:tc>
                <a:tc>
                  <a:txBody>
                    <a:bodyPr/>
                    <a:lstStyle/>
                    <a:p>
                      <a:r>
                        <a:rPr kumimoji="1" lang="ja-JP" altLang="en-US" dirty="0"/>
                        <a:t>榊良祐</a:t>
                      </a:r>
                    </a:p>
                  </a:txBody>
                  <a:tcPr>
                    <a:solidFill>
                      <a:schemeClr val="bg1"/>
                    </a:solidFill>
                  </a:tcPr>
                </a:tc>
                <a:tc>
                  <a:txBody>
                    <a:bodyPr/>
                    <a:lstStyle/>
                    <a:p>
                      <a:r>
                        <a:rPr kumimoji="1" lang="en-US" altLang="ja-JP" sz="1350" kern="1200" dirty="0">
                          <a:solidFill>
                            <a:schemeClr val="dk1"/>
                          </a:solidFill>
                          <a:effectLst/>
                          <a:latin typeface="+mn-lt"/>
                          <a:ea typeface="+mn-ea"/>
                          <a:cs typeface="+mn-cs"/>
                        </a:rPr>
                        <a:t>KAJITSU</a:t>
                      </a:r>
                      <a:r>
                        <a:rPr kumimoji="1" lang="ja-JP" altLang="ja-JP" sz="1350" kern="1200" dirty="0">
                          <a:solidFill>
                            <a:schemeClr val="dk1"/>
                          </a:solidFill>
                          <a:effectLst/>
                          <a:latin typeface="+mn-lt"/>
                          <a:ea typeface="+mn-ea"/>
                          <a:cs typeface="+mn-cs"/>
                        </a:rPr>
                        <a:t>合同会社</a:t>
                      </a:r>
                      <a:endParaRPr kumimoji="1" lang="ja-JP" altLang="en-US" dirty="0"/>
                    </a:p>
                  </a:txBody>
                  <a:tcPr>
                    <a:solidFill>
                      <a:schemeClr val="bg1"/>
                    </a:solidFill>
                  </a:tcPr>
                </a:tc>
                <a:extLst>
                  <a:ext uri="{0D108BD9-81ED-4DB2-BD59-A6C34878D82A}">
                    <a16:rowId xmlns:a16="http://schemas.microsoft.com/office/drawing/2014/main" xmlns="" val="10013"/>
                  </a:ext>
                </a:extLst>
              </a:tr>
              <a:tr h="1467881">
                <a:tc>
                  <a:txBody>
                    <a:bodyPr/>
                    <a:lstStyle/>
                    <a:p>
                      <a:r>
                        <a:rPr kumimoji="1" lang="en-US" altLang="ja-JP" dirty="0"/>
                        <a:t>14</a:t>
                      </a:r>
                    </a:p>
                    <a:p>
                      <a:endParaRPr kumimoji="1" lang="en-US" altLang="ja-JP" dirty="0"/>
                    </a:p>
                    <a:p>
                      <a:endParaRPr kumimoji="1" lang="en-US" altLang="ja-JP" dirty="0"/>
                    </a:p>
                    <a:p>
                      <a:endParaRPr kumimoji="1" lang="en-US" altLang="ja-JP" dirty="0"/>
                    </a:p>
                    <a:p>
                      <a:r>
                        <a:rPr kumimoji="1" lang="en-US" altLang="ja-JP" dirty="0"/>
                        <a:t>15</a:t>
                      </a:r>
                    </a:p>
                    <a:p>
                      <a:endParaRPr kumimoji="1" lang="en-US" altLang="ja-JP" dirty="0"/>
                    </a:p>
                    <a:p>
                      <a:endParaRPr kumimoji="1" lang="en-US" altLang="ja-JP" dirty="0"/>
                    </a:p>
                  </a:txBody>
                  <a:tcPr>
                    <a:solidFill>
                      <a:schemeClr val="bg1"/>
                    </a:solidFill>
                  </a:tcPr>
                </a:tc>
                <a:tc>
                  <a:txBody>
                    <a:bodyPr/>
                    <a:lstStyle/>
                    <a:p>
                      <a:r>
                        <a:rPr kumimoji="1" lang="ja-JP" altLang="en-US" dirty="0"/>
                        <a:t>杉﨑宏</a:t>
                      </a:r>
                      <a:endParaRPr kumimoji="1" lang="en-US" altLang="ja-JP" dirty="0"/>
                    </a:p>
                    <a:p>
                      <a:endParaRPr kumimoji="1" lang="en-US" altLang="ja-JP" dirty="0"/>
                    </a:p>
                    <a:p>
                      <a:endParaRPr kumimoji="1" lang="en-US" altLang="ja-JP" dirty="0"/>
                    </a:p>
                    <a:p>
                      <a:endParaRPr kumimoji="1" lang="en-US" altLang="ja-JP" dirty="0"/>
                    </a:p>
                    <a:p>
                      <a:r>
                        <a:rPr kumimoji="1" lang="ja-JP" altLang="en-US" sz="1350" b="0" i="0" kern="1200" dirty="0">
                          <a:solidFill>
                            <a:schemeClr val="dk1"/>
                          </a:solidFill>
                          <a:effectLst/>
                          <a:latin typeface="+mn-lt"/>
                          <a:ea typeface="+mn-ea"/>
                          <a:cs typeface="+mn-cs"/>
                        </a:rPr>
                        <a:t>那須広紹</a:t>
                      </a:r>
                      <a:endParaRPr kumimoji="1" lang="ja-JP" altLang="en-US" dirty="0"/>
                    </a:p>
                  </a:txBody>
                  <a:tcPr>
                    <a:solidFill>
                      <a:schemeClr val="bg1"/>
                    </a:solidFill>
                  </a:tcPr>
                </a:tc>
                <a:tc>
                  <a:txBody>
                    <a:bodyPr/>
                    <a:lstStyle/>
                    <a:p>
                      <a:r>
                        <a:rPr kumimoji="1" lang="ja-JP" altLang="en-US" sz="1350" b="0" i="0" kern="1200" dirty="0">
                          <a:solidFill>
                            <a:schemeClr val="dk1"/>
                          </a:solidFill>
                          <a:effectLst/>
                          <a:latin typeface="+mn-lt"/>
                          <a:ea typeface="+mn-ea"/>
                          <a:cs typeface="+mn-cs"/>
                        </a:rPr>
                        <a:t>在日アイルランド商工会議所・アドバイザー</a:t>
                      </a:r>
                      <a:r>
                        <a:rPr kumimoji="1" lang="en-US" altLang="ja-JP" sz="1350" b="0" i="0" kern="1200" dirty="0">
                          <a:solidFill>
                            <a:schemeClr val="dk1"/>
                          </a:solidFill>
                          <a:effectLst/>
                          <a:latin typeface="+mn-lt"/>
                          <a:ea typeface="+mn-ea"/>
                          <a:cs typeface="+mn-cs"/>
                        </a:rPr>
                        <a:t>/Le </a:t>
                      </a:r>
                      <a:r>
                        <a:rPr kumimoji="1" lang="en-US" altLang="ja-JP" sz="1350" b="0" i="0" kern="1200" dirty="0" err="1">
                          <a:solidFill>
                            <a:schemeClr val="dk1"/>
                          </a:solidFill>
                          <a:effectLst/>
                          <a:latin typeface="+mn-lt"/>
                          <a:ea typeface="+mn-ea"/>
                          <a:cs typeface="+mn-cs"/>
                        </a:rPr>
                        <a:t>Cœur</a:t>
                      </a:r>
                      <a:r>
                        <a:rPr kumimoji="1" lang="en-US" altLang="ja-JP" sz="1350" b="0" i="0" kern="1200" dirty="0">
                          <a:solidFill>
                            <a:schemeClr val="dk1"/>
                          </a:solidFill>
                          <a:effectLst/>
                          <a:latin typeface="+mn-lt"/>
                          <a:ea typeface="+mn-ea"/>
                          <a:cs typeface="+mn-cs"/>
                        </a:rPr>
                        <a:t> Inc. CEO</a:t>
                      </a:r>
                      <a:r>
                        <a:rPr kumimoji="1" lang="ja-JP" altLang="en-US" sz="1350" b="0" i="0" kern="1200" dirty="0" err="1">
                          <a:solidFill>
                            <a:schemeClr val="dk1"/>
                          </a:solidFill>
                          <a:effectLst/>
                          <a:latin typeface="+mn-lt"/>
                          <a:ea typeface="+mn-ea"/>
                          <a:cs typeface="+mn-cs"/>
                        </a:rPr>
                        <a:t>，</a:t>
                      </a:r>
                      <a:r>
                        <a:rPr kumimoji="1" lang="en-US" altLang="ja-JP" sz="1350" b="0" i="0" kern="1200" dirty="0">
                          <a:solidFill>
                            <a:schemeClr val="dk1"/>
                          </a:solidFill>
                          <a:effectLst/>
                          <a:latin typeface="+mn-lt"/>
                          <a:ea typeface="+mn-ea"/>
                          <a:cs typeface="+mn-cs"/>
                        </a:rPr>
                        <a:t>French Chef, Le </a:t>
                      </a:r>
                      <a:r>
                        <a:rPr kumimoji="1" lang="en-US" altLang="ja-JP" sz="1350" b="0" i="0" kern="1200" dirty="0" err="1">
                          <a:solidFill>
                            <a:schemeClr val="dk1"/>
                          </a:solidFill>
                          <a:effectLst/>
                          <a:latin typeface="+mn-lt"/>
                          <a:ea typeface="+mn-ea"/>
                          <a:cs typeface="+mn-cs"/>
                        </a:rPr>
                        <a:t>Cœur</a:t>
                      </a:r>
                      <a:r>
                        <a:rPr kumimoji="1" lang="en-US" altLang="ja-JP" sz="1350" b="0" i="0" kern="1200" dirty="0">
                          <a:solidFill>
                            <a:schemeClr val="dk1"/>
                          </a:solidFill>
                          <a:effectLst/>
                          <a:latin typeface="+mn-lt"/>
                          <a:ea typeface="+mn-ea"/>
                          <a:cs typeface="+mn-cs"/>
                        </a:rPr>
                        <a:t> </a:t>
                      </a:r>
                      <a:r>
                        <a:rPr kumimoji="1" lang="en-US" altLang="ja-JP" sz="1350" b="0" i="0" kern="1200" dirty="0" err="1">
                          <a:solidFill>
                            <a:schemeClr val="dk1"/>
                          </a:solidFill>
                          <a:effectLst/>
                          <a:latin typeface="+mn-lt"/>
                          <a:ea typeface="+mn-ea"/>
                          <a:cs typeface="+mn-cs"/>
                        </a:rPr>
                        <a:t>Japon</a:t>
                      </a:r>
                      <a:r>
                        <a:rPr kumimoji="1" lang="en-US" altLang="ja-JP" sz="1350" b="0" i="0" kern="1200" dirty="0">
                          <a:solidFill>
                            <a:schemeClr val="dk1"/>
                          </a:solidFill>
                          <a:effectLst/>
                          <a:latin typeface="+mn-lt"/>
                          <a:ea typeface="+mn-ea"/>
                          <a:cs typeface="+mn-cs"/>
                        </a:rPr>
                        <a:t> Founder </a:t>
                      </a:r>
                    </a:p>
                    <a:p>
                      <a:endParaRPr kumimoji="1" lang="en-US" altLang="ja-JP" sz="1350" b="0" i="0" kern="1200" dirty="0">
                        <a:solidFill>
                          <a:schemeClr val="dk1"/>
                        </a:solidFill>
                        <a:effectLst/>
                        <a:latin typeface="+mn-lt"/>
                        <a:ea typeface="+mn-ea"/>
                        <a:cs typeface="+mn-cs"/>
                      </a:endParaRPr>
                    </a:p>
                    <a:p>
                      <a:r>
                        <a:rPr kumimoji="1" lang="ja-JP" altLang="en-US" sz="1350" b="0" i="0" kern="1200" dirty="0">
                          <a:solidFill>
                            <a:schemeClr val="dk1"/>
                          </a:solidFill>
                          <a:effectLst/>
                          <a:latin typeface="+mn-lt"/>
                          <a:ea typeface="+mn-ea"/>
                          <a:cs typeface="+mn-cs"/>
                        </a:rPr>
                        <a:t>那須電機株式会社</a:t>
                      </a:r>
                      <a:endParaRPr kumimoji="1" lang="en-US" altLang="ja-JP" sz="1350" b="0" i="0" kern="1200" dirty="0">
                        <a:solidFill>
                          <a:schemeClr val="dk1"/>
                        </a:solidFill>
                        <a:effectLst/>
                        <a:latin typeface="+mn-lt"/>
                        <a:ea typeface="+mn-ea"/>
                        <a:cs typeface="+mn-cs"/>
                      </a:endParaRPr>
                    </a:p>
                    <a:p>
                      <a:endParaRPr kumimoji="1" lang="en-US" altLang="ja-JP" sz="1350" b="0" i="0" kern="1200" dirty="0">
                        <a:solidFill>
                          <a:schemeClr val="dk1"/>
                        </a:solidFill>
                        <a:effectLst/>
                        <a:latin typeface="+mn-lt"/>
                        <a:ea typeface="+mn-ea"/>
                        <a:cs typeface="+mn-cs"/>
                      </a:endParaRPr>
                    </a:p>
                    <a:p>
                      <a:endParaRPr kumimoji="1" lang="en-US" altLang="ja-JP" sz="1350" b="0" i="0" kern="1200" dirty="0">
                        <a:solidFill>
                          <a:schemeClr val="dk1"/>
                        </a:solidFill>
                        <a:effectLst/>
                        <a:latin typeface="+mn-lt"/>
                        <a:ea typeface="+mn-ea"/>
                        <a:cs typeface="+mn-cs"/>
                      </a:endParaRPr>
                    </a:p>
                  </a:txBody>
                  <a:tcPr>
                    <a:solidFill>
                      <a:schemeClr val="bg1"/>
                    </a:solidFill>
                  </a:tcPr>
                </a:tc>
                <a:extLst>
                  <a:ext uri="{0D108BD9-81ED-4DB2-BD59-A6C34878D82A}">
                    <a16:rowId xmlns:a16="http://schemas.microsoft.com/office/drawing/2014/main" xmlns="" val="10014"/>
                  </a:ext>
                </a:extLst>
              </a:tr>
              <a:tr h="39519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dirty="0"/>
                        <a:t>１６</a:t>
                      </a:r>
                    </a:p>
                  </a:txBody>
                  <a:tcPr>
                    <a:solidFill>
                      <a:schemeClr val="bg1"/>
                    </a:solidFill>
                  </a:tcPr>
                </a:tc>
                <a:tc>
                  <a:txBody>
                    <a:bodyPr/>
                    <a:lstStyle/>
                    <a:p>
                      <a:r>
                        <a:rPr kumimoji="1" lang="ja-JP" altLang="en-US" dirty="0"/>
                        <a:t>太田さん</a:t>
                      </a:r>
                    </a:p>
                  </a:txBody>
                  <a:tcPr>
                    <a:solidFill>
                      <a:schemeClr val="bg1"/>
                    </a:solidFill>
                  </a:tcPr>
                </a:tc>
                <a:tc>
                  <a:txBody>
                    <a:bodyPr/>
                    <a:lstStyle/>
                    <a:p>
                      <a:r>
                        <a:rPr kumimoji="1" lang="en-US" altLang="ja-JP" dirty="0"/>
                        <a:t>BRAIN</a:t>
                      </a:r>
                      <a:endParaRPr kumimoji="1" lang="ja-JP" altLang="en-US" dirty="0"/>
                    </a:p>
                  </a:txBody>
                  <a:tcPr>
                    <a:solidFill>
                      <a:schemeClr val="bg1"/>
                    </a:solidFill>
                  </a:tcPr>
                </a:tc>
                <a:extLst>
                  <a:ext uri="{0D108BD9-81ED-4DB2-BD59-A6C34878D82A}">
                    <a16:rowId xmlns:a16="http://schemas.microsoft.com/office/drawing/2014/main" xmlns="" val="10015"/>
                  </a:ext>
                </a:extLst>
              </a:tr>
              <a:tr h="395198">
                <a:tc>
                  <a:txBody>
                    <a:bodyPr/>
                    <a:lstStyle/>
                    <a:p>
                      <a:endParaRPr kumimoji="1" lang="ja-JP" altLang="en-US" dirty="0"/>
                    </a:p>
                  </a:txBody>
                  <a:tcPr>
                    <a:solidFill>
                      <a:schemeClr val="bg1"/>
                    </a:solidFill>
                  </a:tcPr>
                </a:tc>
                <a:tc>
                  <a:txBody>
                    <a:bodyPr/>
                    <a:lstStyle/>
                    <a:p>
                      <a:endParaRPr kumimoji="1" lang="ja-JP" altLang="en-US" dirty="0"/>
                    </a:p>
                  </a:txBody>
                  <a:tcPr>
                    <a:solidFill>
                      <a:schemeClr val="bg1"/>
                    </a:solidFill>
                  </a:tcPr>
                </a:tc>
                <a:tc>
                  <a:txBody>
                    <a:bodyPr/>
                    <a:lstStyle/>
                    <a:p>
                      <a:endParaRPr kumimoji="1" lang="ja-JP" altLang="en-US" dirty="0"/>
                    </a:p>
                  </a:txBody>
                  <a:tcPr>
                    <a:solidFill>
                      <a:schemeClr val="bg1"/>
                    </a:solidFill>
                  </a:tcPr>
                </a:tc>
                <a:extLst>
                  <a:ext uri="{0D108BD9-81ED-4DB2-BD59-A6C34878D82A}">
                    <a16:rowId xmlns:a16="http://schemas.microsoft.com/office/drawing/2014/main" xmlns="" val="10016"/>
                  </a:ext>
                </a:extLst>
              </a:tr>
            </a:tbl>
          </a:graphicData>
        </a:graphic>
      </p:graphicFrame>
    </p:spTree>
    <p:extLst>
      <p:ext uri="{BB962C8B-B14F-4D97-AF65-F5344CB8AC3E}">
        <p14:creationId xmlns:p14="http://schemas.microsoft.com/office/powerpoint/2010/main" val="3577477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13359" y="501041"/>
            <a:ext cx="6187857" cy="784830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事前にお問い合わせいただいた内容</a:t>
            </a:r>
            <a:endParaRPr kumimoji="1"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kumimoji="1" lang="ja-JP" altLang="en-US" dirty="0">
                <a:latin typeface="游ゴシック" panose="020B0400000000000000" pitchFamily="50" charset="-128"/>
                <a:ea typeface="游ゴシック" panose="020B0400000000000000" pitchFamily="50" charset="-128"/>
              </a:rPr>
              <a:t>・団体保険加入するか？→しません。個人での加入をお願いします。</a:t>
            </a:r>
            <a:endParaRPr kumimoji="1"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kumimoji="1" lang="ja-JP" altLang="en-US" dirty="0">
                <a:latin typeface="游ゴシック" panose="020B0400000000000000" pitchFamily="50" charset="-128"/>
                <a:ea typeface="游ゴシック" panose="020B0400000000000000" pitchFamily="50" charset="-128"/>
              </a:rPr>
              <a:t>・ドレスコードは？→展示会、</a:t>
            </a:r>
            <a:r>
              <a:rPr kumimoji="1" lang="en-US" altLang="ja-JP" dirty="0">
                <a:latin typeface="游ゴシック" panose="020B0400000000000000" pitchFamily="50" charset="-128"/>
                <a:ea typeface="游ゴシック" panose="020B0400000000000000" pitchFamily="50" charset="-128"/>
              </a:rPr>
              <a:t>BCC</a:t>
            </a:r>
            <a:r>
              <a:rPr kumimoji="1" lang="ja-JP" altLang="en-US" dirty="0">
                <a:latin typeface="游ゴシック" panose="020B0400000000000000" pitchFamily="50" charset="-128"/>
                <a:ea typeface="游ゴシック" panose="020B0400000000000000" pitchFamily="50" charset="-128"/>
              </a:rPr>
              <a:t>訪問などでは特にないと理解してます。歩きやすい靴・服装をおすすめします。（レストラン等の場合は？）</a:t>
            </a:r>
            <a:endParaRPr kumimoji="1"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kumimoji="1" lang="ja-JP" altLang="en-US" dirty="0">
                <a:latin typeface="游ゴシック" panose="020B0400000000000000" pitchFamily="50" charset="-128"/>
                <a:ea typeface="游ゴシック" panose="020B0400000000000000" pitchFamily="50" charset="-128"/>
              </a:rPr>
              <a:t>・フライト時の預けれる荷物は？→</a:t>
            </a:r>
            <a:r>
              <a:rPr lang="ja-JP" altLang="en-US" dirty="0">
                <a:latin typeface="游ゴシック" panose="020B0400000000000000" pitchFamily="50" charset="-128"/>
                <a:ea typeface="游ゴシック" panose="020B0400000000000000" pitchFamily="50" charset="-128"/>
              </a:rPr>
              <a:t>お見積りフライト料金に含まれる受託手荷物情報は下記となります。 詳細は各航空会社の公式サイトもご参照ください。 ■</a:t>
            </a:r>
            <a:r>
              <a:rPr lang="en-US" altLang="ja-JP" dirty="0">
                <a:latin typeface="游ゴシック" panose="020B0400000000000000" pitchFamily="50" charset="-128"/>
                <a:ea typeface="游ゴシック" panose="020B0400000000000000" pitchFamily="50" charset="-128"/>
              </a:rPr>
              <a:t>AF </a:t>
            </a:r>
            <a:r>
              <a:rPr lang="ja-JP" altLang="en-US" dirty="0">
                <a:latin typeface="游ゴシック" panose="020B0400000000000000" pitchFamily="50" charset="-128"/>
                <a:ea typeface="游ゴシック" panose="020B0400000000000000" pitchFamily="50" charset="-128"/>
              </a:rPr>
              <a:t>受託手荷物 エコノミークラス 最大</a:t>
            </a:r>
            <a:r>
              <a:rPr lang="en-US" altLang="ja-JP" dirty="0">
                <a:latin typeface="游ゴシック" panose="020B0400000000000000" pitchFamily="50" charset="-128"/>
                <a:ea typeface="游ゴシック" panose="020B0400000000000000" pitchFamily="50" charset="-128"/>
              </a:rPr>
              <a:t>23kg</a:t>
            </a:r>
            <a:r>
              <a:rPr lang="ja-JP" altLang="en-US" dirty="0">
                <a:latin typeface="游ゴシック" panose="020B0400000000000000" pitchFamily="50" charset="-128"/>
                <a:ea typeface="游ゴシック" panose="020B0400000000000000" pitchFamily="50" charset="-128"/>
              </a:rPr>
              <a:t>＋手荷物</a:t>
            </a:r>
            <a:r>
              <a:rPr lang="en-US" altLang="ja-JP" dirty="0">
                <a:latin typeface="游ゴシック" panose="020B0400000000000000" pitchFamily="50" charset="-128"/>
                <a:ea typeface="游ゴシック" panose="020B0400000000000000" pitchFamily="50" charset="-128"/>
              </a:rPr>
              <a:t>1</a:t>
            </a:r>
            <a:r>
              <a:rPr lang="ja-JP" altLang="en-US" dirty="0">
                <a:latin typeface="游ゴシック" panose="020B0400000000000000" pitchFamily="50" charset="-128"/>
                <a:ea typeface="游ゴシック" panose="020B0400000000000000" pitchFamily="50" charset="-128"/>
              </a:rPr>
              <a:t>個</a:t>
            </a:r>
            <a:r>
              <a:rPr lang="ja-JP" altLang="en-US" dirty="0"/>
              <a:t>（総重量</a:t>
            </a:r>
            <a:r>
              <a:rPr lang="en-US" altLang="ja-JP" dirty="0"/>
              <a:t>12 kg</a:t>
            </a:r>
            <a:r>
              <a:rPr lang="ja-JP" altLang="en-US" dirty="0"/>
              <a:t>）をお持ち込みいただけます</a:t>
            </a:r>
            <a:r>
              <a:rPr lang="ja-JP" altLang="en-US" dirty="0" err="1"/>
              <a:t>。</a:t>
            </a:r>
            <a:r>
              <a:rPr lang="ja-JP" altLang="en-US" dirty="0" err="1">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 </a:t>
            </a:r>
            <a:r>
              <a:rPr lang="en-US" altLang="ja-JP" u="sng" dirty="0">
                <a:latin typeface="游ゴシック" panose="020B0400000000000000" pitchFamily="50" charset="-128"/>
                <a:ea typeface="游ゴシック" panose="020B0400000000000000" pitchFamily="50" charset="-128"/>
                <a:hlinkClick r:id="rId2"/>
              </a:rPr>
              <a:t>https://wwws.airfrance.co.jp/ja/information/bagages/bagage-cabine-soute#tab</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IB </a:t>
            </a:r>
            <a:r>
              <a:rPr lang="ja-JP" altLang="en-US" dirty="0">
                <a:latin typeface="游ゴシック" panose="020B0400000000000000" pitchFamily="50" charset="-128"/>
                <a:ea typeface="游ゴシック" panose="020B0400000000000000" pitchFamily="50" charset="-128"/>
              </a:rPr>
              <a:t>受託手荷物 最大重量は</a:t>
            </a:r>
            <a:r>
              <a:rPr lang="en-US" altLang="ja-JP" dirty="0">
                <a:latin typeface="游ゴシック" panose="020B0400000000000000" pitchFamily="50" charset="-128"/>
                <a:ea typeface="游ゴシック" panose="020B0400000000000000" pitchFamily="50" charset="-128"/>
              </a:rPr>
              <a:t>23kg(</a:t>
            </a:r>
            <a:r>
              <a:rPr lang="ja-JP" altLang="en-US" dirty="0">
                <a:latin typeface="游ゴシック" panose="020B0400000000000000" pitchFamily="50" charset="-128"/>
                <a:ea typeface="游ゴシック" panose="020B0400000000000000" pitchFamily="50" charset="-128"/>
              </a:rPr>
              <a:t>どのお手荷物も、持ち手、ポケット、キャスターを含む高さが</a:t>
            </a:r>
            <a:r>
              <a:rPr lang="en-US" altLang="ja-JP" dirty="0">
                <a:latin typeface="游ゴシック" panose="020B0400000000000000" pitchFamily="50" charset="-128"/>
                <a:ea typeface="游ゴシック" panose="020B0400000000000000" pitchFamily="50" charset="-128"/>
              </a:rPr>
              <a:t>158cm</a:t>
            </a:r>
            <a:r>
              <a:rPr lang="ja-JP" altLang="en-US" dirty="0">
                <a:latin typeface="游ゴシック" panose="020B0400000000000000" pitchFamily="50" charset="-128"/>
                <a:ea typeface="游ゴシック" panose="020B0400000000000000" pitchFamily="50" charset="-128"/>
              </a:rPr>
              <a:t>を超えることはできません。</a:t>
            </a:r>
            <a:r>
              <a:rPr lang="en-US" altLang="ja-JP" dirty="0">
                <a:latin typeface="游ゴシック" panose="020B0400000000000000" pitchFamily="50" charset="-128"/>
                <a:ea typeface="游ゴシック" panose="020B0400000000000000" pitchFamily="50" charset="-128"/>
              </a:rPr>
              <a:t>) </a:t>
            </a:r>
            <a:r>
              <a:rPr lang="en-US" altLang="ja-JP" u="sng" dirty="0">
                <a:latin typeface="游ゴシック" panose="020B0400000000000000" pitchFamily="50" charset="-128"/>
                <a:ea typeface="游ゴシック" panose="020B0400000000000000" pitchFamily="50" charset="-128"/>
                <a:hlinkClick r:id="rId3"/>
              </a:rPr>
              <a:t>https://www.iberia.com/jp/ja/faqs/checked-baggage/</a:t>
            </a:r>
            <a:endParaRPr lang="en-US" altLang="ja-JP" u="sng" dirty="0">
              <a:latin typeface="游ゴシック" panose="020B0400000000000000" pitchFamily="50" charset="-128"/>
              <a:ea typeface="游ゴシック" panose="020B0400000000000000" pitchFamily="50" charset="-128"/>
            </a:endParaRPr>
          </a:p>
          <a:p>
            <a:endParaRPr lang="en-US" altLang="ja-JP" u="sng"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以下の条件に基づいて、液体物、ペースト、クリームを機内へお持ち込みいただけます。液体物は閉じた透明のビニール袋に収納、ビニール袋内の各容器に入れることができる液体物の量の上限は</a:t>
            </a:r>
            <a:r>
              <a:rPr lang="en-US" altLang="ja-JP" dirty="0">
                <a:latin typeface="游ゴシック" panose="020B0400000000000000" pitchFamily="50" charset="-128"/>
                <a:ea typeface="游ゴシック" panose="020B0400000000000000" pitchFamily="50" charset="-128"/>
              </a:rPr>
              <a:t>100</a:t>
            </a:r>
            <a:r>
              <a:rPr lang="ja-JP" altLang="en-US" dirty="0">
                <a:latin typeface="游ゴシック" panose="020B0400000000000000" pitchFamily="50" charset="-128"/>
                <a:ea typeface="游ゴシック" panose="020B0400000000000000" pitchFamily="50" charset="-128"/>
              </a:rPr>
              <a:t>ミリリットル、ビニール袋の総容量は</a:t>
            </a:r>
            <a:r>
              <a:rPr lang="en-US" altLang="ja-JP" dirty="0">
                <a:latin typeface="游ゴシック" panose="020B0400000000000000" pitchFamily="50" charset="-128"/>
                <a:ea typeface="游ゴシック" panose="020B0400000000000000" pitchFamily="50" charset="-128"/>
              </a:rPr>
              <a:t>1</a:t>
            </a:r>
            <a:r>
              <a:rPr lang="ja-JP" altLang="en-US" dirty="0">
                <a:latin typeface="游ゴシック" panose="020B0400000000000000" pitchFamily="50" charset="-128"/>
                <a:ea typeface="游ゴシック" panose="020B0400000000000000" pitchFamily="50" charset="-128"/>
              </a:rPr>
              <a:t>リットル以内、ビニール袋のサイズは</a:t>
            </a:r>
            <a:r>
              <a:rPr lang="en-US" altLang="ja-JP" dirty="0">
                <a:latin typeface="游ゴシック" panose="020B0400000000000000" pitchFamily="50" charset="-128"/>
                <a:ea typeface="游ゴシック" panose="020B0400000000000000" pitchFamily="50" charset="-128"/>
              </a:rPr>
              <a:t>20 x 20 cm</a:t>
            </a:r>
            <a:r>
              <a:rPr lang="ja-JP" altLang="en-US" dirty="0">
                <a:latin typeface="游ゴシック" panose="020B0400000000000000" pitchFamily="50" charset="-128"/>
                <a:ea typeface="游ゴシック" panose="020B0400000000000000" pitchFamily="50" charset="-128"/>
              </a:rPr>
              <a:t>以内。ご注意</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ご搭乗者１名につきビニール袋１個のみお持ちいただけます。</a:t>
            </a:r>
          </a:p>
          <a:p>
            <a:endParaRPr lang="en-US" altLang="ja-JP" dirty="0">
              <a:latin typeface="游ゴシック" panose="020B0400000000000000" pitchFamily="50" charset="-128"/>
              <a:ea typeface="游ゴシック" panose="020B0400000000000000" pitchFamily="50" charset="-128"/>
            </a:endParaRPr>
          </a:p>
        </p:txBody>
      </p:sp>
      <p:pic>
        <p:nvPicPr>
          <p:cNvPr id="1026"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8129392"/>
            <a:ext cx="2029215" cy="1014608"/>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p:cNvPicPr>
            <a:picLocks noChangeAspect="1"/>
          </p:cNvPicPr>
          <p:nvPr/>
        </p:nvPicPr>
        <p:blipFill rotWithShape="1">
          <a:blip r:embed="rId5"/>
          <a:srcRect l="22516" r="16999"/>
          <a:stretch/>
        </p:blipFill>
        <p:spPr>
          <a:xfrm>
            <a:off x="3306871" y="7725427"/>
            <a:ext cx="1716066" cy="1418573"/>
          </a:xfrm>
          <a:prstGeom prst="rect">
            <a:avLst/>
          </a:prstGeom>
        </p:spPr>
      </p:pic>
    </p:spTree>
    <p:extLst>
      <p:ext uri="{BB962C8B-B14F-4D97-AF65-F5344CB8AC3E}">
        <p14:creationId xmlns:p14="http://schemas.microsoft.com/office/powerpoint/2010/main" val="2966814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13151" y="562618"/>
            <a:ext cx="6050071" cy="6463308"/>
          </a:xfrm>
          <a:prstGeom prst="rect">
            <a:avLst/>
          </a:prstGeom>
        </p:spPr>
        <p:txBody>
          <a:bodyPr wrap="square">
            <a:spAutoFit/>
          </a:bodyPr>
          <a:lstStyle/>
          <a:p>
            <a:r>
              <a:rPr lang="ja-JP" altLang="en-US" dirty="0">
                <a:solidFill>
                  <a:srgbClr val="1C1E21"/>
                </a:solidFill>
                <a:latin typeface="inherit"/>
              </a:rPr>
              <a:t>エールフランスの持込禁止一覧表 </a:t>
            </a:r>
            <a:r>
              <a:rPr lang="en-US" altLang="ja-JP" u="sng" dirty="0">
                <a:solidFill>
                  <a:srgbClr val="1C1E21"/>
                </a:solidFill>
                <a:latin typeface="inherit"/>
                <a:hlinkClick r:id="rId2"/>
              </a:rPr>
              <a:t>https://wwws.airfrance.co.jp/ja/information/bagages/produits-interdits-et-reglementes</a:t>
            </a:r>
            <a:endParaRPr lang="en-US" altLang="ja-JP" u="sng" dirty="0">
              <a:solidFill>
                <a:srgbClr val="1C1E21"/>
              </a:solidFill>
              <a:latin typeface="inherit"/>
            </a:endParaRPr>
          </a:p>
          <a:p>
            <a:endParaRPr lang="en-US" altLang="ja-JP" u="sng" dirty="0">
              <a:solidFill>
                <a:srgbClr val="1C1E21"/>
              </a:solidFill>
              <a:latin typeface="inherit"/>
            </a:endParaRPr>
          </a:p>
          <a:p>
            <a:r>
              <a:rPr lang="ja-JP" altLang="en-US" dirty="0"/>
              <a:t>●ベストツーリズム </a:t>
            </a:r>
            <a:r>
              <a:rPr lang="en-US" altLang="ja-JP" dirty="0"/>
              <a:t>4</a:t>
            </a:r>
            <a:r>
              <a:rPr lang="ja-JP" altLang="en-US" dirty="0"/>
              <a:t>ヶ所 選ばれると、自然好きの観光客がその土地に訪れる </a:t>
            </a:r>
            <a:r>
              <a:rPr lang="en-US" altLang="ja-JP" u="sng" dirty="0">
                <a:hlinkClick r:id="rId3"/>
              </a:rPr>
              <a:t>https://travel.rakuten.co.jp/mytrip/news/2024-01-11?fbclid=IwAR1HtJPXqGl4Gp_wCwFH9u-UMBBswotrHf5tc3nSqiqchpA15bKU3_Wn0YM</a:t>
            </a:r>
            <a:endParaRPr lang="en-US" altLang="ja-JP" u="sng" dirty="0"/>
          </a:p>
          <a:p>
            <a:endParaRPr lang="en-US" altLang="ja-JP" u="sng" dirty="0"/>
          </a:p>
          <a:p>
            <a:r>
              <a:rPr lang="ja-JP" altLang="en-US" dirty="0"/>
              <a:t>バルセロナの服装や天候！ </a:t>
            </a:r>
            <a:r>
              <a:rPr lang="en-US" altLang="ja-JP" u="sng" dirty="0">
                <a:hlinkClick r:id="rId4"/>
              </a:rPr>
              <a:t>https://locotabi.jp/barcelona/guide/tp-gen-climate</a:t>
            </a:r>
            <a:endParaRPr lang="en-US" altLang="ja-JP" u="sng" dirty="0"/>
          </a:p>
          <a:p>
            <a:endParaRPr lang="en-US" altLang="ja-JP" u="sng" dirty="0"/>
          </a:p>
          <a:p>
            <a:endParaRPr lang="en-US" altLang="ja-JP" u="sng" dirty="0"/>
          </a:p>
          <a:p>
            <a:endParaRPr lang="en-US" altLang="ja-JP" u="sng" dirty="0"/>
          </a:p>
          <a:p>
            <a:r>
              <a:rPr lang="ja-JP" altLang="en-US" u="sng" dirty="0"/>
              <a:t>チップの疑問</a:t>
            </a:r>
            <a:endParaRPr lang="en-US" altLang="ja-JP" u="sng" dirty="0"/>
          </a:p>
          <a:p>
            <a:r>
              <a:rPr lang="en-US" altLang="ja-JP" u="sng" dirty="0">
                <a:hlinkClick r:id="rId5"/>
              </a:rPr>
              <a:t>https://barcelonar.net/entry/spain-tip</a:t>
            </a:r>
            <a:endParaRPr lang="en-US" altLang="ja-JP" u="sng" dirty="0"/>
          </a:p>
          <a:p>
            <a:endParaRPr lang="en-US" altLang="ja-JP" u="sng" dirty="0"/>
          </a:p>
          <a:p>
            <a:endParaRPr lang="ja-JP" altLang="en-US" dirty="0"/>
          </a:p>
          <a:p>
            <a:r>
              <a:rPr lang="ja-JP" altLang="en-US" dirty="0">
                <a:hlinkClick r:id="rId6"/>
              </a:rPr>
              <a:t/>
            </a:r>
            <a:br>
              <a:rPr lang="ja-JP" altLang="en-US" dirty="0">
                <a:hlinkClick r:id="rId6"/>
              </a:rPr>
            </a:br>
            <a:endParaRPr lang="ja-JP" altLang="en-US" dirty="0">
              <a:solidFill>
                <a:srgbClr val="1C1E21"/>
              </a:solidFill>
              <a:latin typeface="inherit"/>
            </a:endParaRPr>
          </a:p>
          <a:p>
            <a:r>
              <a:rPr lang="ja-JP" altLang="en-US" dirty="0">
                <a:solidFill>
                  <a:srgbClr val="1C1E21"/>
                </a:solidFill>
                <a:latin typeface="inherit"/>
                <a:hlinkClick r:id="rId7"/>
              </a:rPr>
              <a:t/>
            </a:r>
            <a:br>
              <a:rPr lang="ja-JP" altLang="en-US" dirty="0">
                <a:solidFill>
                  <a:srgbClr val="1C1E21"/>
                </a:solidFill>
                <a:latin typeface="inherit"/>
                <a:hlinkClick r:id="rId7"/>
              </a:rPr>
            </a:br>
            <a:endParaRPr lang="ja-JP" altLang="en-US" dirty="0"/>
          </a:p>
        </p:txBody>
      </p:sp>
      <p:sp>
        <p:nvSpPr>
          <p:cNvPr id="3" name="Rectangle 1"/>
          <p:cNvSpPr>
            <a:spLocks noChangeArrowheads="1"/>
          </p:cNvSpPr>
          <p:nvPr/>
        </p:nvSpPr>
        <p:spPr bwMode="auto">
          <a:xfrm>
            <a:off x="438411" y="5451151"/>
            <a:ext cx="5035463" cy="446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rgbClr val="1C1E21"/>
                </a:solidFill>
                <a:effectLst/>
                <a:latin typeface="Segoe UI Historic" panose="020B0502040204020203" pitchFamily="34" charset="0"/>
                <a:ea typeface="inherit"/>
                <a:cs typeface="Segoe UI Historic" panose="020B0502040204020203" pitchFamily="34" charset="0"/>
              </a:rPr>
              <a:t>  </a:t>
            </a:r>
            <a:endParaRPr kumimoji="0" lang="ja-JP" altLang="ja-JP"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0" i="0" u="sng" strike="noStrike" cap="none" normalizeH="0" baseline="0" dirty="0">
                <a:ln>
                  <a:noFill/>
                </a:ln>
                <a:solidFill>
                  <a:srgbClr val="1C1E21"/>
                </a:solidFill>
                <a:effectLst/>
                <a:latin typeface="Segoe UI Historic" panose="020B0502040204020203" pitchFamily="34" charset="0"/>
                <a:ea typeface="inherit"/>
                <a:cs typeface="Segoe UI Historic" panose="020B0502040204020203" pitchFamily="34" charset="0"/>
                <a:hlinkClick r:id="rId8"/>
              </a:rPr>
              <a:t>https://jopelog.com/tip-spain/</a:t>
            </a:r>
            <a:endParaRPr kumimoji="0" lang="ja-JP" altLang="ja-JP" b="0" i="0" u="none" strike="noStrike" cap="none" normalizeH="0" baseline="0" dirty="0">
              <a:ln>
                <a:noFill/>
              </a:ln>
              <a:solidFill>
                <a:srgbClr val="1C1E21"/>
              </a:solidFill>
              <a:effectLst/>
              <a:latin typeface="Segoe UI Historic" panose="020B0502040204020203" pitchFamily="34" charset="0"/>
              <a:ea typeface="inherit"/>
              <a:cs typeface="Segoe UI Historic" panose="020B0502040204020203" pitchFamily="34" charset="0"/>
            </a:endParaRPr>
          </a:p>
        </p:txBody>
      </p:sp>
    </p:spTree>
    <p:extLst>
      <p:ext uri="{BB962C8B-B14F-4D97-AF65-F5344CB8AC3E}">
        <p14:creationId xmlns:p14="http://schemas.microsoft.com/office/powerpoint/2010/main" val="1102408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50936" y="408026"/>
            <a:ext cx="5924811" cy="8125301"/>
          </a:xfrm>
          <a:prstGeom prst="rect">
            <a:avLst/>
          </a:prstGeom>
        </p:spPr>
        <p:txBody>
          <a:bodyPr wrap="square">
            <a:spAutoFit/>
          </a:bodyPr>
          <a:lstStyle/>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・トランクの形態は？→古川からのアドバイスとしては長期なので、大きいサイズで、特に布製が良いと思っている。</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・食の調査をするべきでは？予約枠や予算などの制限がある→一応、ご紹介いただける</a:t>
            </a:r>
            <a:r>
              <a:rPr lang="en-US" altLang="ja-JP" dirty="0">
                <a:latin typeface="游ゴシック" panose="020B0400000000000000" pitchFamily="50" charset="-128"/>
                <a:ea typeface="游ゴシック" panose="020B0400000000000000" pitchFamily="50" charset="-128"/>
              </a:rPr>
              <a:t>3D</a:t>
            </a:r>
            <a:r>
              <a:rPr lang="ja-JP" altLang="en-US" dirty="0">
                <a:latin typeface="游ゴシック" panose="020B0400000000000000" pitchFamily="50" charset="-128"/>
                <a:ea typeface="游ゴシック" panose="020B0400000000000000" pitchFamily="50" charset="-128"/>
              </a:rPr>
              <a:t>フードプリンターを使ったレストランはメニューは</a:t>
            </a:r>
            <a:r>
              <a:rPr lang="en-US" altLang="ja-JP" dirty="0">
                <a:latin typeface="游ゴシック" panose="020B0400000000000000" pitchFamily="50" charset="-128"/>
                <a:ea typeface="游ゴシック" panose="020B0400000000000000" pitchFamily="50" charset="-128"/>
              </a:rPr>
              <a:t>4.5</a:t>
            </a:r>
            <a:r>
              <a:rPr lang="ja-JP" altLang="en-US" dirty="0">
                <a:latin typeface="游ゴシック" panose="020B0400000000000000" pitchFamily="50" charset="-128"/>
                <a:ea typeface="游ゴシック" panose="020B0400000000000000" pitchFamily="50" charset="-128"/>
              </a:rPr>
              <a:t>万料理、</a:t>
            </a:r>
            <a:r>
              <a:rPr lang="en-US" altLang="ja-JP" dirty="0">
                <a:latin typeface="游ゴシック" panose="020B0400000000000000" pitchFamily="50" charset="-128"/>
                <a:ea typeface="游ゴシック" panose="020B0400000000000000" pitchFamily="50" charset="-128"/>
              </a:rPr>
              <a:t>3</a:t>
            </a:r>
            <a:r>
              <a:rPr lang="ja-JP" altLang="en-US" dirty="0">
                <a:latin typeface="游ゴシック" panose="020B0400000000000000" pitchFamily="50" charset="-128"/>
                <a:ea typeface="游ゴシック" panose="020B0400000000000000" pitchFamily="50" charset="-128"/>
              </a:rPr>
              <a:t>万ドリンクとのことですが、予算を尋ねられています。</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出展者情報ありますか？：リンクあり　４</a:t>
            </a:r>
            <a:r>
              <a:rPr lang="en-US" altLang="ja-JP" dirty="0">
                <a:latin typeface="游ゴシック" panose="020B0400000000000000" pitchFamily="50" charset="-128"/>
                <a:ea typeface="游ゴシック" panose="020B0400000000000000" pitchFamily="50" charset="-128"/>
              </a:rPr>
              <a:t>F4</a:t>
            </a:r>
            <a:r>
              <a:rPr lang="ja-JP" altLang="en-US" dirty="0">
                <a:latin typeface="游ゴシック" panose="020B0400000000000000" pitchFamily="50" charset="-128"/>
                <a:ea typeface="游ゴシック" panose="020B0400000000000000" pitchFamily="50" charset="-128"/>
              </a:rPr>
              <a:t>の</a:t>
            </a:r>
            <a:r>
              <a:rPr lang="en-US" altLang="ja-JP" dirty="0">
                <a:latin typeface="游ゴシック" panose="020B0400000000000000" pitchFamily="50" charset="-128"/>
                <a:ea typeface="游ゴシック" panose="020B0400000000000000" pitchFamily="50" charset="-128"/>
              </a:rPr>
              <a:t>HP</a:t>
            </a:r>
            <a:r>
              <a:rPr lang="ja-JP" altLang="en-US" dirty="0">
                <a:latin typeface="游ゴシック" panose="020B0400000000000000" pitchFamily="50" charset="-128"/>
                <a:ea typeface="游ゴシック" panose="020B0400000000000000" pitchFamily="50" charset="-128"/>
              </a:rPr>
              <a:t>に記載あり。</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タクシーのアプリ：ご確認くだい。ビルバオは流しのタクシーない。拾いにくい。ホテルを通じて呼ぶのがおすすめ。</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2024</a:t>
            </a:r>
            <a:r>
              <a:rPr lang="ja-JP" altLang="en-US" dirty="0">
                <a:latin typeface="游ゴシック" panose="020B0400000000000000" pitchFamily="50" charset="-128"/>
                <a:ea typeface="游ゴシック" panose="020B0400000000000000" pitchFamily="50" charset="-128"/>
              </a:rPr>
              <a:t>年度は日本から</a:t>
            </a:r>
            <a:r>
              <a:rPr lang="en-US" altLang="ja-JP" dirty="0">
                <a:latin typeface="游ゴシック" panose="020B0400000000000000" pitchFamily="50" charset="-128"/>
                <a:ea typeface="游ゴシック" panose="020B0400000000000000" pitchFamily="50" charset="-128"/>
              </a:rPr>
              <a:t>110</a:t>
            </a:r>
            <a:r>
              <a:rPr lang="ja-JP" altLang="en-US" dirty="0">
                <a:latin typeface="游ゴシック" panose="020B0400000000000000" pitchFamily="50" charset="-128"/>
                <a:ea typeface="游ゴシック" panose="020B0400000000000000" pitchFamily="50" charset="-128"/>
              </a:rPr>
              <a:t>名参加。</a:t>
            </a:r>
            <a:r>
              <a:rPr lang="en-US" altLang="ja-JP" dirty="0">
                <a:latin typeface="游ゴシック" panose="020B0400000000000000" pitchFamily="50" charset="-128"/>
                <a:ea typeface="游ゴシック" panose="020B0400000000000000" pitchFamily="50" charset="-128"/>
              </a:rPr>
              <a:t>2023</a:t>
            </a:r>
            <a:r>
              <a:rPr lang="ja-JP" altLang="en-US" dirty="0">
                <a:latin typeface="游ゴシック" panose="020B0400000000000000" pitchFamily="50" charset="-128"/>
                <a:ea typeface="游ゴシック" panose="020B0400000000000000" pitchFamily="50" charset="-128"/>
              </a:rPr>
              <a:t>年度は</a:t>
            </a:r>
            <a:r>
              <a:rPr lang="en-US" altLang="ja-JP" dirty="0">
                <a:latin typeface="游ゴシック" panose="020B0400000000000000" pitchFamily="50" charset="-128"/>
                <a:ea typeface="游ゴシック" panose="020B0400000000000000" pitchFamily="50" charset="-128"/>
              </a:rPr>
              <a:t>80</a:t>
            </a:r>
            <a:r>
              <a:rPr lang="ja-JP" altLang="en-US" dirty="0">
                <a:latin typeface="游ゴシック" panose="020B0400000000000000" pitchFamily="50" charset="-128"/>
                <a:ea typeface="游ゴシック" panose="020B0400000000000000" pitchFamily="50" charset="-128"/>
              </a:rPr>
              <a:t>人参加で日本シェア３％だった。グループに分けて毎日の情報発信あり。山形大学の代表者（メーリングリストあり）に連絡。</a:t>
            </a:r>
            <a:r>
              <a:rPr lang="en-US" altLang="ja-JP" dirty="0">
                <a:latin typeface="游ゴシック" panose="020B0400000000000000" pitchFamily="50" charset="-128"/>
                <a:ea typeface="游ゴシック" panose="020B0400000000000000" pitchFamily="50" charset="-128"/>
              </a:rPr>
              <a:t>LINE</a:t>
            </a:r>
            <a:r>
              <a:rPr lang="ja-JP" altLang="en-US" dirty="0">
                <a:latin typeface="游ゴシック" panose="020B0400000000000000" pitchFamily="50" charset="-128"/>
                <a:ea typeface="游ゴシック" panose="020B0400000000000000" pitchFamily="50" charset="-128"/>
              </a:rPr>
              <a:t>やワッツアップ。インタビューしたい主催者側からの連絡もあり。</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名刺について：英語表記の名刺</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リンクトイン、ワッツアップ、</a:t>
            </a:r>
            <a:r>
              <a:rPr lang="en-US" altLang="ja-JP" dirty="0">
                <a:latin typeface="游ゴシック" panose="020B0400000000000000" pitchFamily="50" charset="-128"/>
                <a:ea typeface="游ゴシック" panose="020B0400000000000000" pitchFamily="50" charset="-128"/>
              </a:rPr>
              <a:t>QR</a:t>
            </a:r>
            <a:r>
              <a:rPr lang="ja-JP" altLang="en-US" dirty="0">
                <a:latin typeface="游ゴシック" panose="020B0400000000000000" pitchFamily="50" charset="-128"/>
                <a:ea typeface="游ゴシック" panose="020B0400000000000000" pitchFamily="50" charset="-128"/>
              </a:rPr>
              <a:t>コードでつながる</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F4F</a:t>
            </a:r>
            <a:r>
              <a:rPr lang="ja-JP" altLang="en-US" dirty="0">
                <a:latin typeface="游ゴシック" panose="020B0400000000000000" pitchFamily="50" charset="-128"/>
                <a:ea typeface="游ゴシック" panose="020B0400000000000000" pitchFamily="50" charset="-128"/>
              </a:rPr>
              <a:t>　朝向かうとき、電車が多数</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7515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xmlns="" id="{6AEED06B-6B43-1E6F-8B26-0F3DDA4DCB59}"/>
              </a:ext>
            </a:extLst>
          </p:cNvPr>
          <p:cNvSpPr txBox="1"/>
          <p:nvPr/>
        </p:nvSpPr>
        <p:spPr>
          <a:xfrm>
            <a:off x="299677" y="628348"/>
            <a:ext cx="6385432" cy="5355312"/>
          </a:xfrm>
          <a:prstGeom prst="rect">
            <a:avLst/>
          </a:prstGeom>
          <a:noFill/>
        </p:spPr>
        <p:txBody>
          <a:bodyPr wrap="square">
            <a:spAutoFit/>
          </a:bodyPr>
          <a:lstStyle/>
          <a:p>
            <a:r>
              <a:rPr lang="ja-JP" altLang="en-US" dirty="0"/>
              <a:t>参加者数のとりまとめが必要なのは</a:t>
            </a:r>
          </a:p>
          <a:p>
            <a:r>
              <a:rPr lang="ja-JP" altLang="en-US" dirty="0"/>
              <a:t>・4/12 の参加希望(2社見学、ディナー)</a:t>
            </a:r>
          </a:p>
          <a:p>
            <a:r>
              <a:rPr lang="ja-JP" altLang="en-US" dirty="0"/>
              <a:t>・4/17 オプションツアーの参加</a:t>
            </a:r>
          </a:p>
          <a:p>
            <a:r>
              <a:rPr lang="ja-JP" altLang="en-US" dirty="0"/>
              <a:t>・4/17 ディナー（ビルバオ３Dプリンターレストラン）</a:t>
            </a:r>
          </a:p>
          <a:p>
            <a:r>
              <a:rPr lang="ja-JP" altLang="en-US" dirty="0"/>
              <a:t>・4/19 ATZI見学の参加</a:t>
            </a:r>
          </a:p>
          <a:p>
            <a:r>
              <a:rPr lang="ja-JP" altLang="en-US" dirty="0"/>
              <a:t>で合っておりますか？</a:t>
            </a:r>
            <a:endParaRPr lang="en-US" altLang="ja-JP" dirty="0"/>
          </a:p>
          <a:p>
            <a:endParaRPr lang="en-US" altLang="ja-JP" dirty="0"/>
          </a:p>
          <a:p>
            <a:r>
              <a:rPr lang="ja-JP" altLang="en-US" dirty="0"/>
              <a:t>東京建物からは、</a:t>
            </a:r>
            <a:r>
              <a:rPr lang="en-US" altLang="ja-JP" dirty="0"/>
              <a:t>4/14</a:t>
            </a:r>
            <a:r>
              <a:rPr lang="ja-JP" altLang="en-US" dirty="0"/>
              <a:t>夜の懇親会。</a:t>
            </a:r>
            <a:r>
              <a:rPr lang="ja-JP" altLang="en-US" dirty="0">
                <a:highlight>
                  <a:srgbClr val="00FFFF"/>
                </a:highlight>
              </a:rPr>
              <a:t>参加者確認</a:t>
            </a:r>
            <a:r>
              <a:rPr lang="en-US" altLang="ja-JP" dirty="0"/>
              <a:t>4/14</a:t>
            </a:r>
            <a:r>
              <a:rPr lang="ja-JP" altLang="en-US" dirty="0"/>
              <a:t>は、別途貝沼さまと調整中です。</a:t>
            </a:r>
            <a:endParaRPr lang="en-US" altLang="ja-JP" dirty="0">
              <a:highlight>
                <a:srgbClr val="00FFFF"/>
              </a:highlight>
            </a:endParaRPr>
          </a:p>
          <a:p>
            <a:r>
              <a:rPr lang="en-US" altLang="ja-JP" dirty="0"/>
              <a:t>4/15</a:t>
            </a:r>
            <a:r>
              <a:rPr lang="ja-JP" altLang="en-US" dirty="0"/>
              <a:t>終日の</a:t>
            </a:r>
            <a:r>
              <a:rPr lang="en-US" altLang="ja-JP" dirty="0"/>
              <a:t>BCC</a:t>
            </a:r>
            <a:r>
              <a:rPr lang="ja-JP" altLang="en-US" dirty="0"/>
              <a:t>ワークショップをご案内してます。</a:t>
            </a:r>
            <a:endParaRPr lang="en-US" altLang="ja-JP" dirty="0"/>
          </a:p>
          <a:p>
            <a:endParaRPr lang="en-US" altLang="ja-JP" dirty="0"/>
          </a:p>
          <a:p>
            <a:r>
              <a:rPr lang="en-US" altLang="ja-JP" dirty="0" err="1"/>
              <a:t>Blinq</a:t>
            </a:r>
            <a:r>
              <a:rPr lang="ja-JP" altLang="en-US" dirty="0"/>
              <a:t>というアプリは便利です</a:t>
            </a:r>
            <a:endParaRPr lang="en-US" altLang="ja-JP" dirty="0"/>
          </a:p>
          <a:p>
            <a:endParaRPr lang="en-US" altLang="ja-JP" dirty="0"/>
          </a:p>
          <a:p>
            <a:r>
              <a:rPr lang="en-US" altLang="ja-JP" dirty="0">
                <a:hlinkClick r:id="rId2"/>
              </a:rPr>
              <a:t>sawadaak@tatemono.com</a:t>
            </a:r>
            <a:endParaRPr lang="en-US" altLang="ja-JP" dirty="0"/>
          </a:p>
          <a:p>
            <a:endParaRPr lang="en-US" altLang="ja-JP" dirty="0"/>
          </a:p>
          <a:p>
            <a:endParaRPr lang="en-US" altLang="ja-JP" dirty="0"/>
          </a:p>
          <a:p>
            <a:endParaRPr lang="en-US" altLang="ja-JP" dirty="0"/>
          </a:p>
          <a:p>
            <a:endParaRPr lang="en-US" altLang="ja-JP" dirty="0"/>
          </a:p>
          <a:p>
            <a:endParaRPr lang="ja-JP" altLang="en-US" dirty="0"/>
          </a:p>
        </p:txBody>
      </p:sp>
      <p:sp>
        <p:nvSpPr>
          <p:cNvPr id="2" name="Rectangle 1"/>
          <p:cNvSpPr>
            <a:spLocks noChangeArrowheads="1"/>
          </p:cNvSpPr>
          <p:nvPr/>
        </p:nvSpPr>
        <p:spPr bwMode="auto">
          <a:xfrm>
            <a:off x="299677" y="4923894"/>
            <a:ext cx="6144964" cy="64633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ja-JP" altLang="en-US" sz="14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杉﨑様から</a:t>
            </a:r>
            <a:r>
              <a:rPr kumimoji="0" lang="ja-JP" altLang="ja-JP" sz="14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スペインのガイドの一覧をシェアします。　各々特徴があります。 　ご参考になれば幸いです     </a:t>
            </a:r>
            <a:r>
              <a:rPr kumimoji="0" lang="ja-JP" altLang="ja-JP" sz="1400" b="0" i="0" u="sng" strike="noStrike" cap="none" normalizeH="0" baseline="0" dirty="0">
                <a:ln>
                  <a:noFill/>
                </a:ln>
                <a:solidFill>
                  <a:srgbClr val="050505"/>
                </a:solidFill>
                <a:effectLst/>
                <a:latin typeface="Segoe UI Historic" panose="020B0502040204020203" pitchFamily="34" charset="0"/>
                <a:ea typeface="inherit"/>
                <a:cs typeface="Segoe UI Historic" panose="020B0502040204020203" pitchFamily="34" charset="0"/>
                <a:hlinkClick r:id="rId3"/>
              </a:rPr>
              <a:t>https://locotabi.jp/spain</a:t>
            </a:r>
            <a:r>
              <a:rPr kumimoji="0" lang="ja-JP" altLang="ja-JP" sz="1400" b="0" i="0" u="none" strike="noStrike" cap="none" normalizeH="0" baseline="0" dirty="0">
                <a:ln>
                  <a:noFill/>
                </a:ln>
                <a:solidFill>
                  <a:schemeClr val="tx1"/>
                </a:solidFill>
                <a:effectLst/>
              </a:rPr>
              <a:t> </a:t>
            </a:r>
            <a:endParaRPr kumimoji="0" lang="en-US" altLang="ja-JP" sz="14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endParaRPr kumimoji="0" lang="ja-JP" altLang="ja-JP" sz="14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endParaRPr>
          </a:p>
        </p:txBody>
      </p:sp>
      <p:sp>
        <p:nvSpPr>
          <p:cNvPr id="4" name="Rectangle 4"/>
          <p:cNvSpPr>
            <a:spLocks noChangeArrowheads="1"/>
          </p:cNvSpPr>
          <p:nvPr/>
        </p:nvSpPr>
        <p:spPr bwMode="auto">
          <a:xfrm>
            <a:off x="299677" y="7980273"/>
            <a:ext cx="6151227" cy="677108"/>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スペインタクシーを呼ぶ場合のアプリは，こちらです。   </a:t>
            </a:r>
            <a:r>
              <a:rPr kumimoji="0" lang="ja-JP" altLang="ja-JP" sz="9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F</a:t>
            </a:r>
            <a:r>
              <a:rPr kumimoji="0" lang="ja-JP" altLang="ja-JP" sz="11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ree Now （IPhone 版） </a:t>
            </a:r>
            <a:r>
              <a:rPr kumimoji="0" lang="ja-JP" altLang="ja-JP" sz="1100" b="0" i="0" u="sng" strike="noStrike" cap="none" normalizeH="0" baseline="0" dirty="0">
                <a:ln>
                  <a:noFill/>
                </a:ln>
                <a:solidFill>
                  <a:srgbClr val="050505"/>
                </a:solidFill>
                <a:effectLst/>
                <a:latin typeface="Segoe UI Historic" panose="020B0502040204020203" pitchFamily="34" charset="0"/>
                <a:ea typeface="inherit"/>
                <a:cs typeface="Segoe UI Historic" panose="020B0502040204020203" pitchFamily="34" charset="0"/>
                <a:hlinkClick r:id="rId4"/>
              </a:rPr>
              <a:t>https://apps.apple.com/jp/app/freenow-mobility-super-app/id357852748?ppid=f279a6c0-2fb3-44c9-aa69-c0c980837bc6</a:t>
            </a:r>
            <a:r>
              <a:rPr kumimoji="0" lang="ja-JP" altLang="ja-JP" sz="11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   </a:t>
            </a:r>
            <a:r>
              <a:rPr kumimoji="0" lang="ja-JP" altLang="ja-JP" sz="9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 </a:t>
            </a:r>
            <a:r>
              <a:rPr kumimoji="0" lang="ja-JP" altLang="ja-JP" sz="11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   Free Now (Android版) </a:t>
            </a:r>
            <a:r>
              <a:rPr kumimoji="0" lang="ja-JP" altLang="ja-JP" sz="1100" b="0" i="0" u="sng" strike="noStrike" cap="none" normalizeH="0" baseline="0" dirty="0">
                <a:ln>
                  <a:noFill/>
                </a:ln>
                <a:solidFill>
                  <a:srgbClr val="050505"/>
                </a:solidFill>
                <a:effectLst/>
                <a:latin typeface="Segoe UI Historic" panose="020B0502040204020203" pitchFamily="34" charset="0"/>
                <a:ea typeface="inherit"/>
                <a:cs typeface="Segoe UI Historic" panose="020B0502040204020203" pitchFamily="34" charset="0"/>
                <a:hlinkClick r:id="rId5"/>
              </a:rPr>
              <a:t>https://play.google.com/store/apps/details?id=taxi.android.client&amp;pcampaignid=web_share</a:t>
            </a:r>
            <a:r>
              <a:rPr kumimoji="0" lang="ja-JP" altLang="ja-JP" sz="300" b="0" i="0" u="none" strike="noStrike" cap="none" normalizeH="0" baseline="0" dirty="0">
                <a:ln>
                  <a:noFill/>
                </a:ln>
                <a:solidFill>
                  <a:schemeClr val="tx1"/>
                </a:solidFill>
                <a:effectLst/>
              </a:rPr>
              <a:t> </a:t>
            </a:r>
            <a:endParaRPr kumimoji="0" lang="ja-JP" altLang="ja-JP" sz="11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endParaRPr>
          </a:p>
        </p:txBody>
      </p:sp>
      <p:pic>
        <p:nvPicPr>
          <p:cNvPr id="2053" name="Picture 5" desc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700" y="-168275"/>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96825" y="-168275"/>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p:cNvSpPr>
            <a:spLocks noChangeArrowheads="1"/>
          </p:cNvSpPr>
          <p:nvPr/>
        </p:nvSpPr>
        <p:spPr bwMode="auto">
          <a:xfrm>
            <a:off x="299677" y="7080361"/>
            <a:ext cx="6151227" cy="677108"/>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スペインタクシーを呼ぶ場合のアプリは，こちらです。   </a:t>
            </a:r>
            <a:r>
              <a:rPr kumimoji="0" lang="ja-JP" altLang="ja-JP" sz="9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F</a:t>
            </a:r>
            <a:r>
              <a:rPr kumimoji="0" lang="ja-JP" altLang="ja-JP" sz="11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ree Now （IPhone 版） </a:t>
            </a:r>
            <a:r>
              <a:rPr kumimoji="0" lang="ja-JP" altLang="ja-JP" sz="1100" b="0" i="0" u="sng" strike="noStrike" cap="none" normalizeH="0" baseline="0" dirty="0">
                <a:ln>
                  <a:noFill/>
                </a:ln>
                <a:solidFill>
                  <a:srgbClr val="050505"/>
                </a:solidFill>
                <a:effectLst/>
                <a:latin typeface="Segoe UI Historic" panose="020B0502040204020203" pitchFamily="34" charset="0"/>
                <a:ea typeface="inherit"/>
                <a:cs typeface="Segoe UI Historic" panose="020B0502040204020203" pitchFamily="34" charset="0"/>
                <a:hlinkClick r:id="rId4"/>
              </a:rPr>
              <a:t>https://apps.apple.com/jp/app/freenow-mobility-super-app/id357852748?ppid=f279a6c0-2fb3-44c9-aa69-c0c980837bc6</a:t>
            </a:r>
            <a:r>
              <a:rPr kumimoji="0" lang="ja-JP" altLang="ja-JP" sz="11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   </a:t>
            </a:r>
            <a:r>
              <a:rPr kumimoji="0" lang="ja-JP" altLang="ja-JP" sz="9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 </a:t>
            </a:r>
            <a:r>
              <a:rPr kumimoji="0" lang="ja-JP" altLang="ja-JP" sz="11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rPr>
              <a:t>   Free Now (Android版) </a:t>
            </a:r>
            <a:r>
              <a:rPr kumimoji="0" lang="ja-JP" altLang="ja-JP" sz="1100" b="0" i="0" u="sng" strike="noStrike" cap="none" normalizeH="0" baseline="0" dirty="0">
                <a:ln>
                  <a:noFill/>
                </a:ln>
                <a:solidFill>
                  <a:srgbClr val="050505"/>
                </a:solidFill>
                <a:effectLst/>
                <a:latin typeface="Segoe UI Historic" panose="020B0502040204020203" pitchFamily="34" charset="0"/>
                <a:ea typeface="inherit"/>
                <a:cs typeface="Segoe UI Historic" panose="020B0502040204020203" pitchFamily="34" charset="0"/>
                <a:hlinkClick r:id="rId5"/>
              </a:rPr>
              <a:t>https://play.google.com/store/apps/details?id=taxi.android.client&amp;pcampaignid=web_share</a:t>
            </a:r>
            <a:r>
              <a:rPr kumimoji="0" lang="ja-JP" altLang="ja-JP" sz="300" b="0" i="0" u="none" strike="noStrike" cap="none" normalizeH="0" baseline="0" dirty="0">
                <a:ln>
                  <a:noFill/>
                </a:ln>
                <a:solidFill>
                  <a:schemeClr val="tx1"/>
                </a:solidFill>
                <a:effectLst/>
              </a:rPr>
              <a:t> </a:t>
            </a:r>
            <a:endParaRPr kumimoji="0" lang="ja-JP" altLang="ja-JP" sz="1100" b="0" i="0" u="none" strike="noStrike" cap="none" normalizeH="0" baseline="0" dirty="0">
              <a:ln>
                <a:noFill/>
              </a:ln>
              <a:solidFill>
                <a:srgbClr val="050505"/>
              </a:solidFill>
              <a:effectLst/>
              <a:latin typeface="Segoe UI Historic" panose="020B0502040204020203" pitchFamily="34" charset="0"/>
              <a:cs typeface="Segoe UI Historic" panose="020B0502040204020203" pitchFamily="34" charset="0"/>
            </a:endParaRPr>
          </a:p>
        </p:txBody>
      </p:sp>
      <p:pic>
        <p:nvPicPr>
          <p:cNvPr id="2056" name="Picture 8" desc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3184478" y="7230961"/>
            <a:ext cx="129525" cy="4571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12312603" y="7230961"/>
            <a:ext cx="129525" cy="4571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241521" y="6206464"/>
            <a:ext cx="6144964" cy="646331"/>
          </a:xfrm>
          <a:prstGeom prst="rect">
            <a:avLst/>
          </a:prstGeom>
        </p:spPr>
        <p:txBody>
          <a:bodyPr wrap="square">
            <a:spAutoFit/>
          </a:bodyPr>
          <a:lstStyle/>
          <a:p>
            <a:r>
              <a:rPr lang="ja-JP" altLang="en-US" sz="1200" dirty="0"/>
              <a:t>バルセロナ，スペインのタクシー事情をシェアします。</a:t>
            </a:r>
          </a:p>
          <a:p>
            <a:r>
              <a:rPr lang="ja-JP" altLang="en-US" sz="1200" dirty="0"/>
              <a:t>ぼったくりを防ぐため，黒と黄色のマークのタクシーは，政府から公認された正規タクシーです。</a:t>
            </a:r>
          </a:p>
          <a:p>
            <a:r>
              <a:rPr lang="en-US" altLang="ja-JP" sz="1200" dirty="0"/>
              <a:t>https://locotabi.jp/barcelona/guide/tp-gen-taxi</a:t>
            </a:r>
          </a:p>
        </p:txBody>
      </p:sp>
    </p:spTree>
    <p:extLst>
      <p:ext uri="{BB962C8B-B14F-4D97-AF65-F5344CB8AC3E}">
        <p14:creationId xmlns:p14="http://schemas.microsoft.com/office/powerpoint/2010/main" val="420230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88098" y="594582"/>
            <a:ext cx="6375748" cy="8402300"/>
          </a:xfrm>
          <a:prstGeom prst="rect">
            <a:avLst/>
          </a:prstGeom>
        </p:spPr>
        <p:txBody>
          <a:bodyPr wrap="square">
            <a:spAutoFit/>
          </a:bodyPr>
          <a:lstStyle/>
          <a:p>
            <a:r>
              <a:rPr lang="en-US" altLang="ja-JP" dirty="0">
                <a:latin typeface="游ゴシック" panose="020B0400000000000000" pitchFamily="50" charset="-128"/>
                <a:ea typeface="游ゴシック" panose="020B0400000000000000" pitchFamily="50" charset="-128"/>
              </a:rPr>
              <a:t>2024</a:t>
            </a:r>
            <a:r>
              <a:rPr lang="ja-JP" altLang="en-US" dirty="0">
                <a:latin typeface="游ゴシック" panose="020B0400000000000000" pitchFamily="50" charset="-128"/>
                <a:ea typeface="游ゴシック" panose="020B0400000000000000" pitchFamily="50" charset="-128"/>
              </a:rPr>
              <a:t>年</a:t>
            </a:r>
            <a:r>
              <a:rPr lang="en-US" altLang="ja-JP" dirty="0">
                <a:latin typeface="游ゴシック" panose="020B0400000000000000" pitchFamily="50" charset="-128"/>
                <a:ea typeface="游ゴシック" panose="020B0400000000000000" pitchFamily="50" charset="-128"/>
              </a:rPr>
              <a:t>4</a:t>
            </a:r>
            <a:r>
              <a:rPr lang="ja-JP" altLang="en-US" dirty="0">
                <a:latin typeface="游ゴシック" panose="020B0400000000000000" pitchFamily="50" charset="-128"/>
                <a:ea typeface="游ゴシック" panose="020B0400000000000000" pitchFamily="50" charset="-128"/>
              </a:rPr>
              <a:t>月</a:t>
            </a:r>
            <a:r>
              <a:rPr lang="en-US" altLang="ja-JP" dirty="0">
                <a:latin typeface="游ゴシック" panose="020B0400000000000000" pitchFamily="50" charset="-128"/>
                <a:ea typeface="游ゴシック" panose="020B0400000000000000" pitchFamily="50" charset="-128"/>
              </a:rPr>
              <a:t>12</a:t>
            </a:r>
            <a:r>
              <a:rPr lang="ja-JP" altLang="en-US" dirty="0">
                <a:latin typeface="游ゴシック" panose="020B0400000000000000" pitchFamily="50" charset="-128"/>
                <a:ea typeface="游ゴシック" panose="020B0400000000000000" pitchFamily="50" charset="-128"/>
              </a:rPr>
              <a:t>日</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企業視察</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スペイン大使館様アレンジ</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11</a:t>
            </a:r>
            <a:r>
              <a:rPr lang="ja-JP" altLang="en-US" dirty="0">
                <a:latin typeface="游ゴシック" panose="020B0400000000000000" pitchFamily="50" charset="-128"/>
                <a:ea typeface="游ゴシック" panose="020B0400000000000000" pitchFamily="50" charset="-128"/>
              </a:rPr>
              <a:t>時</a:t>
            </a:r>
            <a:r>
              <a:rPr lang="en-US" altLang="ja-JP" dirty="0" err="1">
                <a:latin typeface="游ゴシック" panose="020B0400000000000000" pitchFamily="50" charset="-128"/>
                <a:ea typeface="游ゴシック" panose="020B0400000000000000" pitchFamily="50" charset="-128"/>
              </a:rPr>
              <a:t>Libre</a:t>
            </a:r>
            <a:r>
              <a:rPr lang="en-US" altLang="ja-JP" dirty="0">
                <a:latin typeface="游ゴシック" panose="020B0400000000000000" pitchFamily="50" charset="-128"/>
                <a:ea typeface="游ゴシック" panose="020B0400000000000000" pitchFamily="50" charset="-128"/>
              </a:rPr>
              <a:t> Foods</a:t>
            </a:r>
            <a:r>
              <a:rPr lang="ja-JP" altLang="en-US" dirty="0">
                <a:latin typeface="游ゴシック" panose="020B0400000000000000" pitchFamily="50" charset="-128"/>
                <a:ea typeface="游ゴシック" panose="020B0400000000000000" pitchFamily="50" charset="-128"/>
              </a:rPr>
              <a:t>見学　参考：代替たんぱく質のスタートアップ企業</a:t>
            </a:r>
            <a:r>
              <a:rPr lang="en-US" altLang="ja-JP" dirty="0">
                <a:latin typeface="游ゴシック" panose="020B0400000000000000" pitchFamily="50" charset="-128"/>
                <a:ea typeface="游ゴシック" panose="020B0400000000000000" pitchFamily="50" charset="-128"/>
              </a:rPr>
              <a:t>※F4F</a:t>
            </a:r>
            <a:r>
              <a:rPr lang="ja-JP" altLang="en-US" dirty="0" err="1">
                <a:latin typeface="游ゴシック" panose="020B0400000000000000" pitchFamily="50" charset="-128"/>
                <a:ea typeface="游ゴシック" panose="020B0400000000000000" pitchFamily="50" charset="-128"/>
              </a:rPr>
              <a:t>には</a:t>
            </a:r>
            <a:r>
              <a:rPr lang="ja-JP" altLang="en-US" dirty="0">
                <a:latin typeface="游ゴシック" panose="020B0400000000000000" pitchFamily="50" charset="-128"/>
                <a:ea typeface="游ゴシック" panose="020B0400000000000000" pitchFamily="50" charset="-128"/>
              </a:rPr>
              <a:t>参加しない企業</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１３時</a:t>
            </a:r>
            <a:r>
              <a:rPr lang="en-US" altLang="ja-JP" dirty="0">
                <a:latin typeface="游ゴシック" panose="020B0400000000000000" pitchFamily="50" charset="-128"/>
                <a:ea typeface="游ゴシック" panose="020B0400000000000000" pitchFamily="50" charset="-128"/>
              </a:rPr>
              <a:t>Natural Machine</a:t>
            </a:r>
            <a:r>
              <a:rPr lang="ja-JP" altLang="en-US" dirty="0">
                <a:latin typeface="游ゴシック" panose="020B0400000000000000" pitchFamily="50" charset="-128"/>
                <a:ea typeface="游ゴシック" panose="020B0400000000000000" pitchFamily="50" charset="-128"/>
              </a:rPr>
              <a:t>社訪問　　参考：食品専用３</a:t>
            </a:r>
            <a:r>
              <a:rPr lang="en-US" altLang="ja-JP" dirty="0">
                <a:latin typeface="游ゴシック" panose="020B0400000000000000" pitchFamily="50" charset="-128"/>
                <a:ea typeface="游ゴシック" panose="020B0400000000000000" pitchFamily="50" charset="-128"/>
              </a:rPr>
              <a:t>D</a:t>
            </a:r>
            <a:r>
              <a:rPr lang="ja-JP" altLang="en-US" dirty="0">
                <a:latin typeface="游ゴシック" panose="020B0400000000000000" pitchFamily="50" charset="-128"/>
                <a:ea typeface="游ゴシック" panose="020B0400000000000000" pitchFamily="50" charset="-128"/>
              </a:rPr>
              <a:t>プリンター「</a:t>
            </a:r>
            <a:r>
              <a:rPr lang="en-US" altLang="ja-JP" dirty="0">
                <a:latin typeface="游ゴシック" panose="020B0400000000000000" pitchFamily="50" charset="-128"/>
                <a:ea typeface="游ゴシック" panose="020B0400000000000000" pitchFamily="50" charset="-128"/>
              </a:rPr>
              <a:t>FOODINI</a:t>
            </a:r>
            <a:r>
              <a:rPr lang="ja-JP" altLang="en-US" dirty="0">
                <a:latin typeface="游ゴシック" panose="020B0400000000000000" pitchFamily="50" charset="-128"/>
                <a:ea typeface="游ゴシック" panose="020B0400000000000000" pitchFamily="50" charset="-128"/>
              </a:rPr>
              <a:t>（フーディーニ）」の製造販売をおこなう</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１６時　３つ星レストランでの３</a:t>
            </a:r>
            <a:r>
              <a:rPr lang="en-US" altLang="ja-JP" dirty="0">
                <a:latin typeface="游ゴシック" panose="020B0400000000000000" pitchFamily="50" charset="-128"/>
                <a:ea typeface="游ゴシック" panose="020B0400000000000000" pitchFamily="50" charset="-128"/>
              </a:rPr>
              <a:t>D</a:t>
            </a:r>
            <a:r>
              <a:rPr lang="ja-JP" altLang="en-US" dirty="0">
                <a:latin typeface="游ゴシック" panose="020B0400000000000000" pitchFamily="50" charset="-128"/>
                <a:ea typeface="游ゴシック" panose="020B0400000000000000" pitchFamily="50" charset="-128"/>
              </a:rPr>
              <a:t>フードプリンターの試食</a:t>
            </a:r>
            <a:endParaRPr lang="en-US" altLang="ja-JP" dirty="0">
              <a:latin typeface="游ゴシック" panose="020B0400000000000000" pitchFamily="50" charset="-128"/>
              <a:ea typeface="游ゴシック" panose="020B0400000000000000" pitchFamily="50" charset="-128"/>
            </a:endParaRPr>
          </a:p>
          <a:p>
            <a:r>
              <a:rPr lang="ja-JP" altLang="en-US" dirty="0"/>
              <a:t>参加予定者確認</a:t>
            </a:r>
            <a:endParaRPr lang="en-US" altLang="ja-JP" dirty="0"/>
          </a:p>
          <a:p>
            <a:endParaRPr lang="en-US" altLang="ja-JP" dirty="0">
              <a:highlight>
                <a:srgbClr val="00FFFF"/>
              </a:highlight>
              <a:latin typeface="游ゴシック" panose="020B0400000000000000" pitchFamily="50" charset="-128"/>
              <a:ea typeface="游ゴシック" panose="020B0400000000000000" pitchFamily="50" charset="-128"/>
            </a:endParaRPr>
          </a:p>
          <a:p>
            <a:r>
              <a:rPr lang="en-US" altLang="ja-JP" dirty="0"/>
              <a:t>4/12</a:t>
            </a:r>
            <a:r>
              <a:rPr lang="ja-JP" altLang="en-US" dirty="0"/>
              <a:t>に関する状況は以下の通りです。</a:t>
            </a:r>
          </a:p>
          <a:p>
            <a:endParaRPr lang="ja-JP" altLang="en-US" dirty="0"/>
          </a:p>
          <a:p>
            <a:r>
              <a:rPr lang="ja-JP" altLang="en-US" dirty="0"/>
              <a:t>１１時                </a:t>
            </a:r>
            <a:r>
              <a:rPr lang="en-US" altLang="ja-JP" dirty="0"/>
              <a:t>LIBREFOODS</a:t>
            </a:r>
            <a:r>
              <a:rPr lang="ja-JP" altLang="en-US" dirty="0"/>
              <a:t>社                訪問確定</a:t>
            </a:r>
          </a:p>
          <a:p>
            <a:r>
              <a:rPr lang="ja-JP" altLang="en-US" dirty="0"/>
              <a:t>１３時                </a:t>
            </a:r>
            <a:r>
              <a:rPr lang="en-US" altLang="ja-JP" dirty="0" err="1"/>
              <a:t>Cocina</a:t>
            </a:r>
            <a:r>
              <a:rPr lang="en-US" altLang="ja-JP" dirty="0"/>
              <a:t> </a:t>
            </a:r>
            <a:r>
              <a:rPr lang="en-US" altLang="ja-JP" dirty="0" err="1"/>
              <a:t>Hermanos</a:t>
            </a:r>
            <a:r>
              <a:rPr lang="ja-JP" altLang="en-US" dirty="0"/>
              <a:t>　        訪問打診（未確定</a:t>
            </a:r>
            <a:r>
              <a:rPr lang="en-US" altLang="ja-JP" dirty="0"/>
              <a:t>)</a:t>
            </a:r>
          </a:p>
          <a:p>
            <a:r>
              <a:rPr lang="ja-JP" altLang="en-US" dirty="0"/>
              <a:t>１５時頃           </a:t>
            </a:r>
            <a:r>
              <a:rPr lang="en-US" altLang="ja-JP" dirty="0" err="1"/>
              <a:t>Natiral</a:t>
            </a:r>
            <a:r>
              <a:rPr lang="en-US" altLang="ja-JP" dirty="0"/>
              <a:t> Machines             </a:t>
            </a:r>
            <a:r>
              <a:rPr lang="ja-JP" altLang="en-US" dirty="0"/>
              <a:t>訪問確定　時間・場所ペンディング　</a:t>
            </a:r>
            <a:endParaRPr lang="en-US" altLang="ja-JP" dirty="0"/>
          </a:p>
          <a:p>
            <a:r>
              <a:rPr lang="en-US" altLang="ja-JP" dirty="0"/>
              <a:t>4</a:t>
            </a:r>
            <a:r>
              <a:rPr lang="ja-JP" altLang="en-US" dirty="0"/>
              <a:t>月</a:t>
            </a:r>
            <a:r>
              <a:rPr lang="en-US" altLang="ja-JP" dirty="0"/>
              <a:t>12</a:t>
            </a:r>
            <a:r>
              <a:rPr lang="ja-JP" altLang="en-US" dirty="0"/>
              <a:t>日の視察のレストラン 個別カード支払いで大丈夫です。</a:t>
            </a:r>
            <a:endParaRPr lang="en-US" altLang="ja-JP" dirty="0"/>
          </a:p>
          <a:p>
            <a:endParaRPr lang="en-US" altLang="ja-JP" dirty="0"/>
          </a:p>
          <a:p>
            <a:r>
              <a:rPr lang="ja-JP" altLang="en-US" dirty="0"/>
              <a:t>服装とチップ ：三ツ星レストランに行く際は、それなりの服装が必要と思いますが、特にパンプスに拘る必要はないと思います。 又、チップに関しては義務ではありません。しかし以下を参考としてください。 （１）レストランの場合 </a:t>
            </a:r>
            <a:r>
              <a:rPr lang="en-US" altLang="ja-JP" dirty="0"/>
              <a:t>· </a:t>
            </a:r>
            <a:r>
              <a:rPr lang="ja-JP" altLang="en-US" dirty="0"/>
              <a:t>一般的なレストランの場合 チップ不要 </a:t>
            </a:r>
            <a:r>
              <a:rPr lang="en-US" altLang="ja-JP" dirty="0"/>
              <a:t>· </a:t>
            </a:r>
            <a:r>
              <a:rPr lang="ja-JP" altLang="en-US" dirty="0"/>
              <a:t>三ツ星レストラン 義務では有りませんが、人によっては</a:t>
            </a:r>
            <a:r>
              <a:rPr lang="en-US" altLang="ja-JP" dirty="0"/>
              <a:t>10</a:t>
            </a:r>
            <a:r>
              <a:rPr lang="ja-JP" altLang="en-US" dirty="0"/>
              <a:t>～</a:t>
            </a:r>
            <a:r>
              <a:rPr lang="en-US" altLang="ja-JP" dirty="0"/>
              <a:t>15</a:t>
            </a:r>
            <a:r>
              <a:rPr lang="ja-JP" altLang="en-US" dirty="0"/>
              <a:t>％のチップを「心付け」として渡すようです。 （２）タクシー </a:t>
            </a:r>
            <a:r>
              <a:rPr lang="en-US" altLang="ja-JP" dirty="0"/>
              <a:t>· </a:t>
            </a:r>
            <a:r>
              <a:rPr lang="ja-JP" altLang="en-US" dirty="0"/>
              <a:t>義務では有りませんが、釣銭を渡す場合があります。 （３）ホテルのボーイ（スタッフ）や枕銭 </a:t>
            </a:r>
            <a:r>
              <a:rPr lang="en-US" altLang="ja-JP" dirty="0"/>
              <a:t>· </a:t>
            </a:r>
            <a:r>
              <a:rPr lang="ja-JP" altLang="en-US" dirty="0"/>
              <a:t>義務では有りませんが、</a:t>
            </a:r>
            <a:r>
              <a:rPr lang="en-US" altLang="ja-JP" dirty="0"/>
              <a:t>5€</a:t>
            </a:r>
            <a:r>
              <a:rPr lang="ja-JP" altLang="en-US" dirty="0"/>
              <a:t>～</a:t>
            </a:r>
            <a:r>
              <a:rPr lang="en-US" altLang="ja-JP" dirty="0"/>
              <a:t>10€</a:t>
            </a:r>
            <a:r>
              <a:rPr lang="ja-JP" altLang="en-US" dirty="0"/>
              <a:t>（</a:t>
            </a:r>
            <a:r>
              <a:rPr lang="en-US" altLang="ja-JP" dirty="0"/>
              <a:t>800</a:t>
            </a:r>
            <a:r>
              <a:rPr lang="ja-JP" altLang="en-US" dirty="0"/>
              <a:t>～</a:t>
            </a:r>
            <a:r>
              <a:rPr lang="en-US" altLang="ja-JP" dirty="0"/>
              <a:t>1600</a:t>
            </a:r>
            <a:r>
              <a:rPr lang="ja-JP" altLang="en-US" dirty="0"/>
              <a:t>円程度）渡す場合があります。 しかしあくまでも「心付け」ですので、サービスに対して「有難い」と感じた時に渡せば良いとご理解ください。</a:t>
            </a:r>
            <a:endParaRPr lang="en-US" altLang="ja-JP" dirty="0">
              <a:highlight>
                <a:srgbClr val="00FFFF"/>
              </a:highlight>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11037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367082" y="4885151"/>
            <a:ext cx="1772372" cy="3832965"/>
          </a:xfrm>
          <a:prstGeom prst="rect">
            <a:avLst/>
          </a:prstGeom>
        </p:spPr>
      </p:pic>
      <p:pic>
        <p:nvPicPr>
          <p:cNvPr id="3" name="図 2"/>
          <p:cNvPicPr>
            <a:picLocks noChangeAspect="1"/>
          </p:cNvPicPr>
          <p:nvPr/>
        </p:nvPicPr>
        <p:blipFill>
          <a:blip r:embed="rId3"/>
          <a:stretch>
            <a:fillRect/>
          </a:stretch>
        </p:blipFill>
        <p:spPr>
          <a:xfrm>
            <a:off x="1415104" y="219380"/>
            <a:ext cx="4166343" cy="4101447"/>
          </a:xfrm>
          <a:prstGeom prst="rect">
            <a:avLst/>
          </a:prstGeom>
        </p:spPr>
      </p:pic>
    </p:spTree>
    <p:extLst>
      <p:ext uri="{BB962C8B-B14F-4D97-AF65-F5344CB8AC3E}">
        <p14:creationId xmlns:p14="http://schemas.microsoft.com/office/powerpoint/2010/main" val="1584943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415441" y="291040"/>
            <a:ext cx="4396636" cy="4348697"/>
          </a:xfrm>
          <a:prstGeom prst="rect">
            <a:avLst/>
          </a:prstGeom>
        </p:spPr>
      </p:pic>
      <p:pic>
        <p:nvPicPr>
          <p:cNvPr id="3" name="図 2"/>
          <p:cNvPicPr>
            <a:picLocks noChangeAspect="1"/>
          </p:cNvPicPr>
          <p:nvPr/>
        </p:nvPicPr>
        <p:blipFill>
          <a:blip r:embed="rId3"/>
          <a:stretch>
            <a:fillRect/>
          </a:stretch>
        </p:blipFill>
        <p:spPr>
          <a:xfrm>
            <a:off x="2465761" y="4935256"/>
            <a:ext cx="1865045" cy="4033381"/>
          </a:xfrm>
          <a:prstGeom prst="rect">
            <a:avLst/>
          </a:prstGeom>
        </p:spPr>
      </p:pic>
    </p:spTree>
    <p:extLst>
      <p:ext uri="{BB962C8B-B14F-4D97-AF65-F5344CB8AC3E}">
        <p14:creationId xmlns:p14="http://schemas.microsoft.com/office/powerpoint/2010/main" val="4124173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65341" y="265134"/>
            <a:ext cx="6298506" cy="6078587"/>
          </a:xfrm>
          <a:prstGeom prst="rect">
            <a:avLst/>
          </a:prstGeom>
          <a:noFill/>
        </p:spPr>
        <p:txBody>
          <a:bodyPr wrap="square" rtlCol="0">
            <a:spAutoFit/>
          </a:bodyPr>
          <a:lstStyle/>
          <a:p>
            <a:r>
              <a:rPr lang="en-US" altLang="ja-JP" dirty="0">
                <a:latin typeface="游ゴシック" panose="020B0400000000000000" pitchFamily="50" charset="-128"/>
                <a:ea typeface="游ゴシック" panose="020B0400000000000000" pitchFamily="50" charset="-128"/>
              </a:rPr>
              <a:t>2024</a:t>
            </a:r>
            <a:r>
              <a:rPr lang="ja-JP" altLang="en-US" dirty="0">
                <a:latin typeface="游ゴシック" panose="020B0400000000000000" pitchFamily="50" charset="-128"/>
                <a:ea typeface="游ゴシック" panose="020B0400000000000000" pitchFamily="50" charset="-128"/>
              </a:rPr>
              <a:t>年</a:t>
            </a:r>
            <a:r>
              <a:rPr lang="en-US" altLang="ja-JP" dirty="0">
                <a:latin typeface="游ゴシック" panose="020B0400000000000000" pitchFamily="50" charset="-128"/>
                <a:ea typeface="游ゴシック" panose="020B0400000000000000" pitchFamily="50" charset="-128"/>
              </a:rPr>
              <a:t>4</a:t>
            </a:r>
            <a:r>
              <a:rPr lang="ja-JP" altLang="en-US" dirty="0">
                <a:latin typeface="游ゴシック" panose="020B0400000000000000" pitchFamily="50" charset="-128"/>
                <a:ea typeface="游ゴシック" panose="020B0400000000000000" pitchFamily="50" charset="-128"/>
              </a:rPr>
              <a:t>月</a:t>
            </a:r>
            <a:r>
              <a:rPr lang="en-US" altLang="ja-JP" dirty="0">
                <a:latin typeface="游ゴシック" panose="020B0400000000000000" pitchFamily="50" charset="-128"/>
                <a:ea typeface="游ゴシック" panose="020B0400000000000000" pitchFamily="50" charset="-128"/>
              </a:rPr>
              <a:t>13</a:t>
            </a:r>
            <a:r>
              <a:rPr lang="ja-JP" altLang="en-US" dirty="0">
                <a:latin typeface="游ゴシック" panose="020B0400000000000000" pitchFamily="50" charset="-128"/>
                <a:ea typeface="游ゴシック" panose="020B0400000000000000" pitchFamily="50" charset="-128"/>
              </a:rPr>
              <a:t>日</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食の調査</a:t>
            </a:r>
            <a:r>
              <a:rPr lang="en-US" altLang="ja-JP" dirty="0">
                <a:latin typeface="游ゴシック" panose="020B0400000000000000" pitchFamily="50" charset="-128"/>
                <a:ea typeface="游ゴシック" panose="020B0400000000000000" pitchFamily="50" charset="-128"/>
              </a:rPr>
              <a:t>】</a:t>
            </a:r>
          </a:p>
          <a:p>
            <a:r>
              <a:rPr lang="ja-JP" altLang="en-US" dirty="0">
                <a:latin typeface="游ゴシック" panose="020B0400000000000000" pitchFamily="50" charset="-128"/>
                <a:ea typeface="游ゴシック" panose="020B0400000000000000" pitchFamily="50" charset="-128"/>
              </a:rPr>
              <a:t>・候補店いくつか　</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・全体</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小グループ</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個人などの形態</a:t>
            </a:r>
          </a:p>
          <a:p>
            <a:endParaRPr kumimoji="1" lang="en-US" altLang="ja-JP" dirty="0">
              <a:latin typeface="游ゴシック" panose="020B0400000000000000" pitchFamily="50" charset="-128"/>
              <a:ea typeface="游ゴシック" panose="020B0400000000000000" pitchFamily="50" charset="-128"/>
            </a:endParaRPr>
          </a:p>
          <a:p>
            <a:r>
              <a:rPr kumimoji="1" lang="en-US" altLang="ja-JP" dirty="0">
                <a:latin typeface="游ゴシック" panose="020B0400000000000000" pitchFamily="50" charset="-128"/>
                <a:ea typeface="游ゴシック" panose="020B0400000000000000" pitchFamily="50" charset="-128"/>
              </a:rPr>
              <a:t>2024</a:t>
            </a:r>
            <a:r>
              <a:rPr kumimoji="1" lang="ja-JP" altLang="en-US" dirty="0">
                <a:latin typeface="游ゴシック" panose="020B0400000000000000" pitchFamily="50" charset="-128"/>
                <a:ea typeface="游ゴシック" panose="020B0400000000000000" pitchFamily="50" charset="-128"/>
              </a:rPr>
              <a:t>年</a:t>
            </a:r>
            <a:r>
              <a:rPr kumimoji="1" lang="en-US" altLang="ja-JP" dirty="0">
                <a:latin typeface="游ゴシック" panose="020B0400000000000000" pitchFamily="50" charset="-128"/>
                <a:ea typeface="游ゴシック" panose="020B0400000000000000" pitchFamily="50" charset="-128"/>
              </a:rPr>
              <a:t>4</a:t>
            </a:r>
            <a:r>
              <a:rPr lang="ja-JP" altLang="en-US" dirty="0">
                <a:latin typeface="游ゴシック" panose="020B0400000000000000" pitchFamily="50" charset="-128"/>
                <a:ea typeface="游ゴシック" panose="020B0400000000000000" pitchFamily="50" charset="-128"/>
              </a:rPr>
              <a:t>月</a:t>
            </a:r>
            <a:r>
              <a:rPr lang="en-US" altLang="ja-JP" dirty="0">
                <a:latin typeface="游ゴシック" panose="020B0400000000000000" pitchFamily="50" charset="-128"/>
                <a:ea typeface="游ゴシック" panose="020B0400000000000000" pitchFamily="50" charset="-128"/>
              </a:rPr>
              <a:t>14</a:t>
            </a:r>
            <a:r>
              <a:rPr lang="ja-JP" altLang="en-US" dirty="0">
                <a:latin typeface="游ゴシック" panose="020B0400000000000000" pitchFamily="50" charset="-128"/>
                <a:ea typeface="游ゴシック" panose="020B0400000000000000" pitchFamily="50" charset="-128"/>
              </a:rPr>
              <a:t>日</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宿→空港（移動方法電車）</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国内移動</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イベリア航空</a:t>
            </a:r>
          </a:p>
          <a:p>
            <a:r>
              <a:rPr lang="en-US" altLang="ja-JP" dirty="0">
                <a:latin typeface="游ゴシック" panose="020B0400000000000000" pitchFamily="50" charset="-128"/>
                <a:ea typeface="游ゴシック" panose="020B0400000000000000" pitchFamily="50" charset="-128"/>
              </a:rPr>
              <a:t>IB5053 V 14APR </a:t>
            </a:r>
            <a:r>
              <a:rPr lang="ja-JP" altLang="en-US" dirty="0">
                <a:latin typeface="游ゴシック" panose="020B0400000000000000" pitchFamily="50" charset="-128"/>
                <a:ea typeface="游ゴシック" panose="020B0400000000000000" pitchFamily="50" charset="-128"/>
              </a:rPr>
              <a:t>バルセロナ</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ビルバオ  </a:t>
            </a:r>
            <a:r>
              <a:rPr lang="en-US" altLang="ja-JP" dirty="0">
                <a:latin typeface="游ゴシック" panose="020B0400000000000000" pitchFamily="50" charset="-128"/>
                <a:ea typeface="游ゴシック" panose="020B0400000000000000" pitchFamily="50" charset="-128"/>
              </a:rPr>
              <a:t>1250 1410  14APR</a:t>
            </a:r>
          </a:p>
          <a:p>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4/14 12:50 </a:t>
            </a:r>
            <a:r>
              <a:rPr lang="ja-JP" altLang="en-US" dirty="0">
                <a:latin typeface="游ゴシック" panose="020B0400000000000000" pitchFamily="50" charset="-128"/>
                <a:ea typeface="游ゴシック" panose="020B0400000000000000" pitchFamily="50" charset="-128"/>
              </a:rPr>
              <a:t>バルセロナ発　</a:t>
            </a:r>
            <a:r>
              <a:rPr lang="en-US" altLang="ja-JP" dirty="0">
                <a:latin typeface="游ゴシック" panose="020B0400000000000000" pitchFamily="50" charset="-128"/>
                <a:ea typeface="游ゴシック" panose="020B0400000000000000" pitchFamily="50" charset="-128"/>
              </a:rPr>
              <a:t>14:10 </a:t>
            </a:r>
            <a:r>
              <a:rPr lang="ja-JP" altLang="en-US" dirty="0">
                <a:latin typeface="游ゴシック" panose="020B0400000000000000" pitchFamily="50" charset="-128"/>
                <a:ea typeface="游ゴシック" panose="020B0400000000000000" pitchFamily="50" charset="-128"/>
              </a:rPr>
              <a:t>ビルバオ着）</a:t>
            </a:r>
            <a:endParaRPr lang="en-US" altLang="ja-JP" dirty="0">
              <a:latin typeface="游ゴシック" panose="020B0400000000000000" pitchFamily="50" charset="-128"/>
              <a:ea typeface="游ゴシック" panose="020B0400000000000000" pitchFamily="50" charset="-128"/>
            </a:endParaRPr>
          </a:p>
          <a:p>
            <a:r>
              <a:rPr kumimoji="1" lang="ja-JP" altLang="en-US" dirty="0">
                <a:latin typeface="游ゴシック" panose="020B0400000000000000" pitchFamily="50" charset="-128"/>
                <a:ea typeface="游ゴシック" panose="020B0400000000000000" pitchFamily="50" charset="-128"/>
              </a:rPr>
              <a:t>空港→宿（移動方法電車）</a:t>
            </a:r>
            <a:endParaRPr kumimoji="1" lang="en-US" altLang="ja-JP" dirty="0">
              <a:latin typeface="游ゴシック" panose="020B0400000000000000" pitchFamily="50" charset="-128"/>
              <a:ea typeface="游ゴシック" panose="020B0400000000000000" pitchFamily="50" charset="-128"/>
            </a:endParaRPr>
          </a:p>
          <a:p>
            <a:endParaRPr kumimoji="1"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宿泊先</a:t>
            </a:r>
            <a:r>
              <a:rPr lang="en-US" altLang="ja-JP" dirty="0">
                <a:latin typeface="游ゴシック" panose="020B0400000000000000" pitchFamily="50" charset="-128"/>
                <a:ea typeface="游ゴシック" panose="020B0400000000000000" pitchFamily="50" charset="-128"/>
              </a:rPr>
              <a:t>】6</a:t>
            </a:r>
            <a:r>
              <a:rPr lang="ja-JP" altLang="en-US" dirty="0">
                <a:latin typeface="游ゴシック" panose="020B0400000000000000" pitchFamily="50" charset="-128"/>
                <a:ea typeface="游ゴシック" panose="020B0400000000000000" pitchFamily="50" charset="-128"/>
              </a:rPr>
              <a:t>泊</a:t>
            </a:r>
            <a:r>
              <a:rPr lang="en-US" altLang="ja-JP" dirty="0">
                <a:latin typeface="游ゴシック" panose="020B0400000000000000" pitchFamily="50" charset="-128"/>
                <a:ea typeface="游ゴシック" panose="020B0400000000000000" pitchFamily="50" charset="-128"/>
              </a:rPr>
              <a:t>7</a:t>
            </a:r>
            <a:r>
              <a:rPr lang="ja-JP" altLang="en-US" dirty="0">
                <a:latin typeface="游ゴシック" panose="020B0400000000000000" pitchFamily="50" charset="-128"/>
                <a:ea typeface="游ゴシック" panose="020B0400000000000000" pitchFamily="50" charset="-128"/>
              </a:rPr>
              <a:t>日</a:t>
            </a:r>
            <a:endParaRPr lang="en-US" altLang="ja-JP" dirty="0">
              <a:latin typeface="游ゴシック" panose="020B0400000000000000" pitchFamily="50" charset="-128"/>
              <a:ea typeface="游ゴシック" panose="020B0400000000000000" pitchFamily="50" charset="-128"/>
            </a:endParaRPr>
          </a:p>
          <a:p>
            <a:r>
              <a:rPr lang="en-US" altLang="ja-JP" dirty="0" err="1">
                <a:latin typeface="游ゴシック" panose="020B0400000000000000" pitchFamily="50" charset="-128"/>
                <a:ea typeface="游ゴシック" panose="020B0400000000000000" pitchFamily="50" charset="-128"/>
              </a:rPr>
              <a:t>Sercotel</a:t>
            </a:r>
            <a:r>
              <a:rPr lang="en-US" altLang="ja-JP" dirty="0">
                <a:latin typeface="游ゴシック" panose="020B0400000000000000" pitchFamily="50" charset="-128"/>
                <a:ea typeface="游ゴシック" panose="020B0400000000000000" pitchFamily="50" charset="-128"/>
              </a:rPr>
              <a:t> </a:t>
            </a:r>
            <a:r>
              <a:rPr lang="en-US" altLang="ja-JP" dirty="0" err="1">
                <a:latin typeface="游ゴシック" panose="020B0400000000000000" pitchFamily="50" charset="-128"/>
                <a:ea typeface="游ゴシック" panose="020B0400000000000000" pitchFamily="50" charset="-128"/>
              </a:rPr>
              <a:t>Coliseo</a:t>
            </a:r>
            <a:r>
              <a:rPr lang="en-US" altLang="ja-JP" dirty="0">
                <a:latin typeface="游ゴシック" panose="020B0400000000000000" pitchFamily="50" charset="-128"/>
                <a:ea typeface="游ゴシック" panose="020B0400000000000000" pitchFamily="50" charset="-128"/>
              </a:rPr>
              <a:t>. </a:t>
            </a:r>
          </a:p>
          <a:p>
            <a:r>
              <a:rPr lang="en-US" altLang="ja-JP" dirty="0">
                <a:latin typeface="游ゴシック" panose="020B0400000000000000" pitchFamily="50" charset="-128"/>
                <a:ea typeface="游ゴシック" panose="020B0400000000000000" pitchFamily="50" charset="-128"/>
                <a:hlinkClick r:id="rId2"/>
              </a:rPr>
              <a:t>https://www.sercotelhoteles.com/es/hotel-coliseo</a:t>
            </a:r>
            <a:endParaRPr kumimoji="1" lang="en-US" altLang="ja-JP" dirty="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夕食</a:t>
            </a:r>
            <a:r>
              <a:rPr lang="en-US" altLang="ja-JP" dirty="0">
                <a:latin typeface="游ゴシック" panose="020B0400000000000000" pitchFamily="50" charset="-128"/>
                <a:ea typeface="游ゴシック" panose="020B0400000000000000" pitchFamily="50" charset="-128"/>
              </a:rPr>
              <a:t>】</a:t>
            </a:r>
          </a:p>
          <a:p>
            <a:r>
              <a:rPr lang="en-US" altLang="ja-JP" dirty="0">
                <a:latin typeface="游ゴシック" panose="020B0400000000000000" pitchFamily="50" charset="-128"/>
                <a:ea typeface="游ゴシック" panose="020B0400000000000000" pitchFamily="50" charset="-128"/>
              </a:rPr>
              <a:t>18:00-21:00</a:t>
            </a:r>
            <a:r>
              <a:rPr lang="ja-JP" altLang="en-US" sz="1100" strike="sngStrike" dirty="0">
                <a:latin typeface="游ゴシック" panose="020B0400000000000000" pitchFamily="50" charset="-128"/>
                <a:ea typeface="游ゴシック" panose="020B0400000000000000" pitchFamily="50" charset="-128"/>
              </a:rPr>
              <a:t>東京建物様のコーディネートで、「</a:t>
            </a:r>
            <a:r>
              <a:rPr lang="en-US" altLang="ja-JP" sz="1100" strike="sngStrike" dirty="0">
                <a:latin typeface="游ゴシック" panose="020B0400000000000000" pitchFamily="50" charset="-128"/>
                <a:ea typeface="游ゴシック" panose="020B0400000000000000" pitchFamily="50" charset="-128"/>
              </a:rPr>
              <a:t>CIDER HOUSE</a:t>
            </a:r>
            <a:r>
              <a:rPr lang="ja-JP" altLang="en-US" sz="1100" strike="sngStrike" dirty="0">
                <a:latin typeface="游ゴシック" panose="020B0400000000000000" pitchFamily="50" charset="-128"/>
                <a:ea typeface="游ゴシック" panose="020B0400000000000000" pitchFamily="50" charset="-128"/>
              </a:rPr>
              <a:t>（炭酸飲料を飲みながら夕食を食べるレストラン）」にて。</a:t>
            </a:r>
            <a:r>
              <a:rPr lang="en-US" altLang="ja-JP" sz="1100" strike="sngStrike" dirty="0">
                <a:latin typeface="游ゴシック" panose="020B0400000000000000" pitchFamily="50" charset="-128"/>
                <a:ea typeface="游ゴシック" panose="020B0400000000000000" pitchFamily="50" charset="-128"/>
              </a:rPr>
              <a:t>18</a:t>
            </a:r>
            <a:r>
              <a:rPr lang="ja-JP" altLang="en-US" sz="1100" strike="sngStrike" dirty="0">
                <a:latin typeface="游ゴシック" panose="020B0400000000000000" pitchFamily="50" charset="-128"/>
                <a:ea typeface="游ゴシック" panose="020B0400000000000000" pitchFamily="50" charset="-128"/>
              </a:rPr>
              <a:t>時頃集合（集合場所：ビルバオホテル）ご手配いただくバスで移動</a:t>
            </a:r>
            <a:r>
              <a:rPr lang="ja-JP" altLang="en-US" sz="1100"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人数が多いので二手に分かれてになりそうと沢田さん。実費。</a:t>
            </a:r>
            <a:r>
              <a:rPr lang="en-US" altLang="ja-JP" dirty="0">
                <a:latin typeface="游ゴシック" panose="020B0400000000000000" pitchFamily="50" charset="-128"/>
                <a:ea typeface="游ゴシック" panose="020B0400000000000000" pitchFamily="50" charset="-128"/>
              </a:rPr>
              <a:t>110</a:t>
            </a:r>
            <a:r>
              <a:rPr lang="ja-JP" altLang="en-US" dirty="0">
                <a:latin typeface="游ゴシック" panose="020B0400000000000000" pitchFamily="50" charset="-128"/>
                <a:ea typeface="游ゴシック" panose="020B0400000000000000" pitchFamily="50" charset="-128"/>
              </a:rPr>
              <a:t>€　現金で。領収書対応する。</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14408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xmlns="" id="{B2AF3F4B-ECA7-47BA-963C-E1BBB8FA5627}"/>
              </a:ext>
            </a:extLst>
          </p:cNvPr>
          <p:cNvPicPr>
            <a:picLocks noChangeAspect="1"/>
          </p:cNvPicPr>
          <p:nvPr/>
        </p:nvPicPr>
        <p:blipFill>
          <a:blip r:embed="rId2"/>
          <a:stretch>
            <a:fillRect/>
          </a:stretch>
        </p:blipFill>
        <p:spPr>
          <a:xfrm>
            <a:off x="485630" y="5612844"/>
            <a:ext cx="6062876" cy="2977905"/>
          </a:xfrm>
          <a:prstGeom prst="rect">
            <a:avLst/>
          </a:prstGeom>
        </p:spPr>
      </p:pic>
      <p:sp>
        <p:nvSpPr>
          <p:cNvPr id="4" name="正方形/長方形 3"/>
          <p:cNvSpPr/>
          <p:nvPr/>
        </p:nvSpPr>
        <p:spPr>
          <a:xfrm>
            <a:off x="200416" y="299260"/>
            <a:ext cx="6527716" cy="4801314"/>
          </a:xfrm>
          <a:prstGeom prst="rect">
            <a:avLst/>
          </a:prstGeom>
        </p:spPr>
        <p:txBody>
          <a:bodyPr wrap="square">
            <a:spAutoFit/>
          </a:bodyPr>
          <a:lstStyle/>
          <a:p>
            <a:r>
              <a:rPr lang="en-US" altLang="ja-JP" dirty="0">
                <a:latin typeface="游ゴシック" panose="020B0400000000000000" pitchFamily="50" charset="-128"/>
                <a:ea typeface="游ゴシック" panose="020B0400000000000000" pitchFamily="50" charset="-128"/>
              </a:rPr>
              <a:t>2024</a:t>
            </a:r>
            <a:r>
              <a:rPr lang="ja-JP" altLang="en-US" dirty="0">
                <a:latin typeface="游ゴシック" panose="020B0400000000000000" pitchFamily="50" charset="-128"/>
                <a:ea typeface="游ゴシック" panose="020B0400000000000000" pitchFamily="50" charset="-128"/>
              </a:rPr>
              <a:t>年</a:t>
            </a:r>
            <a:r>
              <a:rPr lang="en-US" altLang="ja-JP" dirty="0">
                <a:latin typeface="游ゴシック" panose="020B0400000000000000" pitchFamily="50" charset="-128"/>
                <a:ea typeface="游ゴシック" panose="020B0400000000000000" pitchFamily="50" charset="-128"/>
              </a:rPr>
              <a:t>4</a:t>
            </a:r>
            <a:r>
              <a:rPr lang="ja-JP" altLang="en-US" dirty="0">
                <a:latin typeface="游ゴシック" panose="020B0400000000000000" pitchFamily="50" charset="-128"/>
                <a:ea typeface="游ゴシック" panose="020B0400000000000000" pitchFamily="50" charset="-128"/>
              </a:rPr>
              <a:t>月</a:t>
            </a:r>
            <a:r>
              <a:rPr lang="en-US" altLang="ja-JP" dirty="0">
                <a:latin typeface="游ゴシック" panose="020B0400000000000000" pitchFamily="50" charset="-128"/>
                <a:ea typeface="游ゴシック" panose="020B0400000000000000" pitchFamily="50" charset="-128"/>
              </a:rPr>
              <a:t>15</a:t>
            </a:r>
            <a:r>
              <a:rPr lang="ja-JP" altLang="en-US" dirty="0">
                <a:latin typeface="游ゴシック" panose="020B0400000000000000" pitchFamily="50" charset="-128"/>
                <a:ea typeface="游ゴシック" panose="020B0400000000000000" pitchFamily="50" charset="-128"/>
              </a:rPr>
              <a:t>日　発表者は</a:t>
            </a:r>
            <a:r>
              <a:rPr lang="en-US" altLang="ja-JP" dirty="0">
                <a:latin typeface="游ゴシック" panose="020B0400000000000000" pitchFamily="50" charset="-128"/>
                <a:ea typeface="游ゴシック" panose="020B0400000000000000" pitchFamily="50" charset="-128"/>
              </a:rPr>
              <a:t>4/3</a:t>
            </a:r>
            <a:r>
              <a:rPr lang="ja-JP" altLang="en-US" dirty="0">
                <a:latin typeface="游ゴシック" panose="020B0400000000000000" pitchFamily="50" charset="-128"/>
                <a:ea typeface="游ゴシック" panose="020B0400000000000000" pitchFamily="50" charset="-128"/>
              </a:rPr>
              <a:t>資料提出期限　</a:t>
            </a:r>
            <a:r>
              <a:rPr lang="en-US" altLang="ja-JP" dirty="0">
                <a:latin typeface="游ゴシック" panose="020B0400000000000000" pitchFamily="50" charset="-128"/>
                <a:ea typeface="游ゴシック" panose="020B0400000000000000" pitchFamily="50" charset="-128"/>
              </a:rPr>
              <a:t>4/5</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8:30</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9:30</a:t>
            </a:r>
            <a:r>
              <a:rPr lang="ja-JP" altLang="en-US" dirty="0">
                <a:latin typeface="游ゴシック" panose="020B0400000000000000" pitchFamily="50" charset="-128"/>
                <a:ea typeface="游ゴシック" panose="020B0400000000000000" pitchFamily="50" charset="-128"/>
              </a:rPr>
              <a:t>プレゼン道場</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【BCC</a:t>
            </a:r>
            <a:r>
              <a:rPr lang="ja-JP" altLang="en-US" dirty="0">
                <a:latin typeface="游ゴシック" panose="020B0400000000000000" pitchFamily="50" charset="-128"/>
                <a:ea typeface="游ゴシック" panose="020B0400000000000000" pitchFamily="50" charset="-128"/>
              </a:rPr>
              <a:t>視察・ベント参加</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東京建物様のコーディネート・スペイン大使館アレンジ＠サンセバスチャン</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朝、宿→</a:t>
            </a:r>
            <a:r>
              <a:rPr lang="en-US" altLang="ja-JP" dirty="0">
                <a:latin typeface="游ゴシック" panose="020B0400000000000000" pitchFamily="50" charset="-128"/>
                <a:ea typeface="游ゴシック" panose="020B0400000000000000" pitchFamily="50" charset="-128"/>
              </a:rPr>
              <a:t>BCC</a:t>
            </a:r>
            <a:r>
              <a:rPr lang="ja-JP" altLang="en-US" dirty="0">
                <a:latin typeface="游ゴシック" panose="020B0400000000000000" pitchFamily="50" charset="-128"/>
                <a:ea typeface="游ゴシック" panose="020B0400000000000000" pitchFamily="50" charset="-128"/>
              </a:rPr>
              <a:t>＠サンセバスチャン（スペイン大使館様より手配いただいたバス）参加機関４社が発表（山形大学凍結粉砕の発表、日清オイリオグループ様、森永乳業様、ディレクションズ様３</a:t>
            </a:r>
            <a:r>
              <a:rPr lang="en-US" altLang="ja-JP" dirty="0">
                <a:latin typeface="游ゴシック" panose="020B0400000000000000" pitchFamily="50" charset="-128"/>
                <a:ea typeface="游ゴシック" panose="020B0400000000000000" pitchFamily="50" charset="-128"/>
              </a:rPr>
              <a:t>DFP</a:t>
            </a:r>
            <a:r>
              <a:rPr lang="ja-JP" altLang="en-US" dirty="0">
                <a:latin typeface="游ゴシック" panose="020B0400000000000000" pitchFamily="50" charset="-128"/>
                <a:ea typeface="游ゴシック" panose="020B0400000000000000" pitchFamily="50" charset="-128"/>
              </a:rPr>
              <a:t>の発表）へは国際連携のための発表準備（</a:t>
            </a:r>
            <a:r>
              <a:rPr lang="en-US" altLang="ja-JP" dirty="0">
                <a:latin typeface="游ゴシック" panose="020B0400000000000000" pitchFamily="50" charset="-128"/>
                <a:ea typeface="游ゴシック" panose="020B0400000000000000" pitchFamily="50" charset="-128"/>
              </a:rPr>
              <a:t>PPT</a:t>
            </a:r>
            <a:r>
              <a:rPr lang="ja-JP" altLang="en-US" dirty="0">
                <a:latin typeface="游ゴシック" panose="020B0400000000000000" pitchFamily="50" charset="-128"/>
                <a:ea typeface="游ゴシック" panose="020B0400000000000000" pitchFamily="50" charset="-128"/>
              </a:rPr>
              <a:t>）を依頼済み（例：お仕事に関連したどんなことをやられているかご紹介、こんなことが出来るが今課題はここで、意見を聞きたいなど）</a:t>
            </a: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昼</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　</a:t>
            </a:r>
            <a:r>
              <a:rPr lang="en-US" altLang="ja-JP" dirty="0" err="1">
                <a:latin typeface="游ゴシック" panose="020B0400000000000000" pitchFamily="50" charset="-128"/>
                <a:ea typeface="游ゴシック" panose="020B0400000000000000" pitchFamily="50" charset="-128"/>
              </a:rPr>
              <a:t>TokyoGIC</a:t>
            </a:r>
            <a:r>
              <a:rPr lang="ja-JP" altLang="en-US" dirty="0">
                <a:latin typeface="游ゴシック" panose="020B0400000000000000" pitchFamily="50" charset="-128"/>
                <a:ea typeface="游ゴシック" panose="020B0400000000000000" pitchFamily="50" charset="-128"/>
              </a:rPr>
              <a:t>ワークショップ</a:t>
            </a:r>
            <a:r>
              <a:rPr lang="en-US" altLang="ja-JP" dirty="0">
                <a:latin typeface="游ゴシック" panose="020B0400000000000000" pitchFamily="50" charset="-128"/>
                <a:ea typeface="游ゴシック" panose="020B0400000000000000" pitchFamily="50" charset="-128"/>
              </a:rPr>
              <a:t>by BCC</a:t>
            </a:r>
            <a:r>
              <a:rPr lang="ja-JP" altLang="en-US" dirty="0">
                <a:latin typeface="游ゴシック" panose="020B0400000000000000" pitchFamily="50" charset="-128"/>
                <a:ea typeface="游ゴシック" panose="020B0400000000000000" pitchFamily="50" charset="-128"/>
              </a:rPr>
              <a:t>・東京建物</a:t>
            </a:r>
          </a:p>
          <a:p>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夕方</a:t>
            </a:r>
            <a:r>
              <a:rPr lang="en-US" altLang="ja-JP" dirty="0">
                <a:latin typeface="游ゴシック" panose="020B0400000000000000" pitchFamily="50" charset="-128"/>
                <a:ea typeface="游ゴシック" panose="020B0400000000000000" pitchFamily="50" charset="-128"/>
              </a:rPr>
              <a:t>]Culinary Action on the Road by BCC</a:t>
            </a:r>
            <a:r>
              <a:rPr lang="ja-JP" altLang="en-US" dirty="0">
                <a:latin typeface="游ゴシック" panose="020B0400000000000000" pitchFamily="50" charset="-128"/>
                <a:ea typeface="游ゴシック" panose="020B0400000000000000" pitchFamily="50" charset="-128"/>
              </a:rPr>
              <a:t>グローバルファイナル</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BCC</a:t>
            </a:r>
            <a:r>
              <a:rPr lang="ja-JP" altLang="en-US" dirty="0">
                <a:latin typeface="游ゴシック" panose="020B0400000000000000" pitchFamily="50" charset="-128"/>
                <a:ea typeface="游ゴシック" panose="020B0400000000000000" pitchFamily="50" charset="-128"/>
              </a:rPr>
              <a:t>＠バスク州サンセバスチャン→宿＠バスク州ビルバオ市（スペイン大使館様より手配いただいたバス）</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436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7899" t="44306" r="21278" b="20635"/>
          <a:stretch/>
        </p:blipFill>
        <p:spPr>
          <a:xfrm>
            <a:off x="576195" y="7018368"/>
            <a:ext cx="5764655" cy="2025422"/>
          </a:xfrm>
          <a:prstGeom prst="rect">
            <a:avLst/>
          </a:prstGeom>
        </p:spPr>
      </p:pic>
      <p:pic>
        <p:nvPicPr>
          <p:cNvPr id="3" name="図 2"/>
          <p:cNvPicPr>
            <a:picLocks noChangeAspect="1"/>
          </p:cNvPicPr>
          <p:nvPr/>
        </p:nvPicPr>
        <p:blipFill rotWithShape="1">
          <a:blip r:embed="rId3"/>
          <a:srcRect l="20639" t="23105" r="19818" b="9543"/>
          <a:stretch/>
        </p:blipFill>
        <p:spPr>
          <a:xfrm>
            <a:off x="914399" y="893435"/>
            <a:ext cx="4597165" cy="2833399"/>
          </a:xfrm>
          <a:prstGeom prst="rect">
            <a:avLst/>
          </a:prstGeom>
        </p:spPr>
      </p:pic>
      <p:pic>
        <p:nvPicPr>
          <p:cNvPr id="4" name="図 3"/>
          <p:cNvPicPr>
            <a:picLocks noChangeAspect="1"/>
          </p:cNvPicPr>
          <p:nvPr/>
        </p:nvPicPr>
        <p:blipFill rotWithShape="1">
          <a:blip r:embed="rId4"/>
          <a:srcRect l="18266" t="18238" r="15981" b="14042"/>
          <a:stretch/>
        </p:blipFill>
        <p:spPr>
          <a:xfrm>
            <a:off x="814189" y="3948941"/>
            <a:ext cx="4535554" cy="2847320"/>
          </a:xfrm>
          <a:prstGeom prst="rect">
            <a:avLst/>
          </a:prstGeom>
        </p:spPr>
      </p:pic>
      <p:pic>
        <p:nvPicPr>
          <p:cNvPr id="5" name="図 4"/>
          <p:cNvPicPr>
            <a:picLocks noChangeAspect="1"/>
          </p:cNvPicPr>
          <p:nvPr/>
        </p:nvPicPr>
        <p:blipFill>
          <a:blip r:embed="rId5"/>
          <a:stretch>
            <a:fillRect/>
          </a:stretch>
        </p:blipFill>
        <p:spPr>
          <a:xfrm>
            <a:off x="384195" y="171753"/>
            <a:ext cx="1285875" cy="666750"/>
          </a:xfrm>
          <a:prstGeom prst="rect">
            <a:avLst/>
          </a:prstGeom>
        </p:spPr>
      </p:pic>
    </p:spTree>
    <p:extLst>
      <p:ext uri="{BB962C8B-B14F-4D97-AF65-F5344CB8AC3E}">
        <p14:creationId xmlns:p14="http://schemas.microsoft.com/office/powerpoint/2010/main" val="251510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50937" y="387654"/>
            <a:ext cx="6050071" cy="10618291"/>
          </a:xfrm>
          <a:prstGeom prst="rect">
            <a:avLst/>
          </a:prstGeom>
        </p:spPr>
        <p:txBody>
          <a:bodyPr wrap="square">
            <a:spAutoFit/>
          </a:bodyPr>
          <a:lstStyle/>
          <a:p>
            <a:r>
              <a:rPr lang="en-US" altLang="ja-JP" dirty="0">
                <a:latin typeface="游ゴシック" panose="020B0400000000000000" pitchFamily="50" charset="-128"/>
                <a:ea typeface="游ゴシック" panose="020B0400000000000000" pitchFamily="50" charset="-128"/>
              </a:rPr>
              <a:t>2024</a:t>
            </a:r>
            <a:r>
              <a:rPr lang="ja-JP" altLang="en-US" dirty="0">
                <a:latin typeface="游ゴシック" panose="020B0400000000000000" pitchFamily="50" charset="-128"/>
                <a:ea typeface="游ゴシック" panose="020B0400000000000000" pitchFamily="50" charset="-128"/>
              </a:rPr>
              <a:t>年</a:t>
            </a:r>
            <a:r>
              <a:rPr lang="en-US" altLang="ja-JP" dirty="0">
                <a:latin typeface="游ゴシック" panose="020B0400000000000000" pitchFamily="50" charset="-128"/>
                <a:ea typeface="游ゴシック" panose="020B0400000000000000" pitchFamily="50" charset="-128"/>
              </a:rPr>
              <a:t>4</a:t>
            </a:r>
            <a:r>
              <a:rPr lang="ja-JP" altLang="en-US" dirty="0">
                <a:latin typeface="游ゴシック" panose="020B0400000000000000" pitchFamily="50" charset="-128"/>
                <a:ea typeface="游ゴシック" panose="020B0400000000000000" pitchFamily="50" charset="-128"/>
              </a:rPr>
              <a:t>月</a:t>
            </a:r>
            <a:r>
              <a:rPr lang="en-US" altLang="ja-JP" dirty="0">
                <a:latin typeface="游ゴシック" panose="020B0400000000000000" pitchFamily="50" charset="-128"/>
                <a:ea typeface="游ゴシック" panose="020B0400000000000000" pitchFamily="50" charset="-128"/>
              </a:rPr>
              <a:t>16</a:t>
            </a:r>
            <a:r>
              <a:rPr lang="ja-JP" altLang="en-US" dirty="0">
                <a:latin typeface="游ゴシック" panose="020B0400000000000000" pitchFamily="50" charset="-128"/>
                <a:ea typeface="游ゴシック" panose="020B0400000000000000" pitchFamily="50" charset="-128"/>
              </a:rPr>
              <a:t>日</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【F4F】</a:t>
            </a:r>
          </a:p>
          <a:p>
            <a:r>
              <a:rPr lang="ja-JP" altLang="en-US" dirty="0">
                <a:latin typeface="游ゴシック" panose="020B0400000000000000" pitchFamily="50" charset="-128"/>
                <a:ea typeface="游ゴシック" panose="020B0400000000000000" pitchFamily="50" charset="-128"/>
              </a:rPr>
              <a:t>展示準備</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8:00</a:t>
            </a:r>
            <a:r>
              <a:rPr lang="ja-JP" altLang="en-US" dirty="0">
                <a:latin typeface="游ゴシック" panose="020B0400000000000000" pitchFamily="50" charset="-128"/>
                <a:ea typeface="游ゴシック" panose="020B0400000000000000" pitchFamily="50" charset="-128"/>
              </a:rPr>
              <a:t>から、内田様会場にいらっしゃる</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8</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30</a:t>
            </a:r>
            <a:r>
              <a:rPr lang="ja-JP" altLang="en-US" dirty="0">
                <a:latin typeface="游ゴシック" panose="020B0400000000000000" pitchFamily="50" charset="-128"/>
                <a:ea typeface="游ゴシック" panose="020B0400000000000000" pitchFamily="50" charset="-128"/>
              </a:rPr>
              <a:t>出展者パス古川・伊藤さん以外に同行者は４名まで出展者パスを入手（広げること可能４名以上のときは一報）、それ以外の方々は別のパス（プレミアムパス</a:t>
            </a:r>
            <a:r>
              <a:rPr lang="en-US" altLang="ja-JP" dirty="0">
                <a:latin typeface="游ゴシック" panose="020B0400000000000000" pitchFamily="50" charset="-128"/>
                <a:ea typeface="游ゴシック" panose="020B0400000000000000" pitchFamily="50" charset="-128"/>
              </a:rPr>
              <a:t>9:30</a:t>
            </a:r>
            <a:r>
              <a:rPr lang="ja-JP" altLang="en-US" dirty="0">
                <a:latin typeface="游ゴシック" panose="020B0400000000000000" pitchFamily="50" charset="-128"/>
                <a:ea typeface="游ゴシック" panose="020B0400000000000000" pitchFamily="50" charset="-128"/>
              </a:rPr>
              <a:t>から入れる）</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。パスと備品の手配は各自メールへのリンクコードからダウンロードする。</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（プレミアムパスは出展者と違い、来場者やスピーカー）出展者から古川伊藤さんから同行者の分も登録。（名前は正確に）</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人数制限ないと聞いているが、追加で入場したい人が出た場合は内田さんにメールし、例外でプレミアムパスを発行。ダウンロードはメール受け取り後に知らせる。</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8</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30</a:t>
            </a:r>
            <a:r>
              <a:rPr lang="ja-JP" altLang="en-US" dirty="0">
                <a:latin typeface="游ゴシック" panose="020B0400000000000000" pitchFamily="50" charset="-128"/>
                <a:ea typeface="游ゴシック" panose="020B0400000000000000" pitchFamily="50" charset="-128"/>
              </a:rPr>
              <a:t>以降から設営入れる。</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F4F①</a:t>
            </a:r>
            <a:r>
              <a:rPr lang="ja-JP" altLang="en-US" dirty="0">
                <a:latin typeface="游ゴシック" panose="020B0400000000000000" pitchFamily="50" charset="-128"/>
                <a:ea typeface="游ゴシック" panose="020B0400000000000000" pitchFamily="50" charset="-128"/>
              </a:rPr>
              <a:t>日本の企業からスペインに進出するには</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[AM</a:t>
            </a:r>
            <a:r>
              <a:rPr lang="en-US" altLang="ja-JP" strike="sngStrike" dirty="0">
                <a:latin typeface="游ゴシック" panose="020B0400000000000000" pitchFamily="50" charset="-128"/>
                <a:ea typeface="游ゴシック" panose="020B0400000000000000" pitchFamily="50" charset="-128"/>
              </a:rPr>
              <a:t>]10:00-12:30 </a:t>
            </a:r>
            <a:r>
              <a:rPr lang="ja-JP" altLang="en-US" strike="sngStrike" dirty="0">
                <a:latin typeface="游ゴシック" panose="020B0400000000000000" pitchFamily="50" charset="-128"/>
                <a:ea typeface="游ゴシック" panose="020B0400000000000000" pitchFamily="50" charset="-128"/>
              </a:rPr>
              <a:t>グローバルスタートアップ交流会（シンガポールとメキシコ）</a:t>
            </a:r>
          </a:p>
          <a:p>
            <a:r>
              <a:rPr lang="en-US" altLang="ja-JP" strike="sngStrike" dirty="0">
                <a:latin typeface="游ゴシック" panose="020B0400000000000000" pitchFamily="50" charset="-128"/>
                <a:ea typeface="游ゴシック" panose="020B0400000000000000" pitchFamily="50" charset="-128"/>
              </a:rPr>
              <a:t>[PM]JAPAN-SPAIN SESSIN</a:t>
            </a:r>
            <a:r>
              <a:rPr lang="ja-JP" altLang="en-US" strike="sngStrike" dirty="0">
                <a:latin typeface="游ゴシック" panose="020B0400000000000000" pitchFamily="50" charset="-128"/>
                <a:ea typeface="游ゴシック" panose="020B0400000000000000" pitchFamily="50" charset="-128"/>
              </a:rPr>
              <a:t>は日本からの参加者は参加必須</a:t>
            </a:r>
          </a:p>
          <a:p>
            <a:r>
              <a:rPr lang="ja-JP" altLang="en-US" strike="sngStrike" dirty="0">
                <a:latin typeface="游ゴシック" panose="020B0400000000000000" pitchFamily="50" charset="-128"/>
                <a:ea typeface="游ゴシック" panose="020B0400000000000000" pitchFamily="50" charset="-128"/>
              </a:rPr>
              <a:t>  *</a:t>
            </a:r>
            <a:r>
              <a:rPr lang="en-US" altLang="ja-JP" strike="sngStrike" dirty="0">
                <a:latin typeface="游ゴシック" panose="020B0400000000000000" pitchFamily="50" charset="-128"/>
                <a:ea typeface="游ゴシック" panose="020B0400000000000000" pitchFamily="50" charset="-128"/>
              </a:rPr>
              <a:t>SESSIN</a:t>
            </a:r>
            <a:r>
              <a:rPr lang="ja-JP" altLang="en-US" strike="sngStrike" dirty="0">
                <a:latin typeface="游ゴシック" panose="020B0400000000000000" pitchFamily="50" charset="-128"/>
                <a:ea typeface="游ゴシック" panose="020B0400000000000000" pitchFamily="50" charset="-128"/>
              </a:rPr>
              <a:t>内で古川先生のスピーチあり</a:t>
            </a:r>
            <a:r>
              <a:rPr lang="ja-JP" altLang="en-US" b="1" dirty="0">
                <a:latin typeface="游ゴシック" panose="020B0400000000000000" pitchFamily="50" charset="-128"/>
                <a:ea typeface="游ゴシック" panose="020B0400000000000000" pitchFamily="50" charset="-128"/>
              </a:rPr>
              <a:t>キャンセル</a:t>
            </a:r>
            <a:endParaRPr lang="en-US" altLang="ja-JP" b="1"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11</a:t>
            </a:r>
            <a:r>
              <a:rPr lang="ja-JP" altLang="en-US" dirty="0">
                <a:latin typeface="游ゴシック" panose="020B0400000000000000" pitchFamily="50" charset="-128"/>
                <a:ea typeface="游ゴシック" panose="020B0400000000000000" pitchFamily="50" charset="-128"/>
              </a:rPr>
              <a:t>－１２時会場内</a:t>
            </a:r>
            <a:r>
              <a:rPr lang="en-US" altLang="ja-JP" dirty="0">
                <a:latin typeface="游ゴシック" panose="020B0400000000000000" pitchFamily="50" charset="-128"/>
                <a:ea typeface="游ゴシック" panose="020B0400000000000000" pitchFamily="50" charset="-128"/>
              </a:rPr>
              <a:t>MAX</a:t>
            </a:r>
            <a:r>
              <a:rPr lang="ja-JP" altLang="en-US" dirty="0">
                <a:latin typeface="游ゴシック" panose="020B0400000000000000" pitchFamily="50" charset="-128"/>
                <a:ea typeface="游ゴシック" panose="020B0400000000000000" pitchFamily="50" charset="-128"/>
              </a:rPr>
              <a:t>５名スタートアップ、支援の説明（日清オイリオグループ２名、森永乳業さん１名、</a:t>
            </a:r>
            <a:r>
              <a:rPr lang="en-US" altLang="ja-JP" dirty="0">
                <a:latin typeface="游ゴシック" panose="020B0400000000000000" pitchFamily="50" charset="-128"/>
                <a:ea typeface="游ゴシック" panose="020B0400000000000000" pitchFamily="50" charset="-128"/>
              </a:rPr>
              <a:t>F/EAT</a:t>
            </a:r>
            <a:r>
              <a:rPr lang="ja-JP" altLang="en-US" dirty="0">
                <a:latin typeface="游ゴシック" panose="020B0400000000000000" pitchFamily="50" charset="-128"/>
                <a:ea typeface="游ゴシック" panose="020B0400000000000000" pitchFamily="50" charset="-128"/>
              </a:rPr>
              <a:t>１名　是非）通訳者あり</a:t>
            </a:r>
            <a:endParaRPr lang="en-US" altLang="ja-JP" dirty="0">
              <a:latin typeface="游ゴシック" panose="020B0400000000000000" pitchFamily="50" charset="-128"/>
              <a:ea typeface="游ゴシック" panose="020B0400000000000000" pitchFamily="50" charset="-128"/>
            </a:endParaRPr>
          </a:p>
          <a:p>
            <a:endParaRPr lang="en-US" altLang="ja-JP" dirty="0">
              <a:highlight>
                <a:srgbClr val="FFFF00"/>
              </a:highlight>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会場２５０社の出展ブースあり</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56423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カレンダー&#10;&#10;自動的に生成された説明">
            <a:extLst>
              <a:ext uri="{FF2B5EF4-FFF2-40B4-BE49-F238E27FC236}">
                <a16:creationId xmlns:a16="http://schemas.microsoft.com/office/drawing/2014/main" xmlns="" id="{10FC92B8-CC1E-3383-D0D5-8DB5229812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24592"/>
            <a:ext cx="6858000" cy="3494816"/>
          </a:xfrm>
          <a:prstGeom prst="rect">
            <a:avLst/>
          </a:prstGeom>
        </p:spPr>
      </p:pic>
    </p:spTree>
    <p:extLst>
      <p:ext uri="{BB962C8B-B14F-4D97-AF65-F5344CB8AC3E}">
        <p14:creationId xmlns:p14="http://schemas.microsoft.com/office/powerpoint/2010/main" val="28614165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391</TotalTime>
  <Words>1200</Words>
  <Application>Microsoft Office PowerPoint</Application>
  <PresentationFormat>画面に合わせる (4:3)</PresentationFormat>
  <Paragraphs>250</Paragraphs>
  <Slides>18</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18</vt:i4>
      </vt:variant>
    </vt:vector>
  </HeadingPairs>
  <TitlesOfParts>
    <vt:vector size="26" baseType="lpstr">
      <vt:lpstr>inherit</vt:lpstr>
      <vt:lpstr>ＭＳ Ｐゴシック</vt:lpstr>
      <vt:lpstr>游ゴシック</vt:lpstr>
      <vt:lpstr>Arial</vt:lpstr>
      <vt:lpstr>Calibri</vt:lpstr>
      <vt:lpstr>Calibri Light</vt:lpstr>
      <vt:lpstr>Segoe UI Historic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アカウント</dc:creator>
  <cp:lastModifiedBy>Microsoft アカウント</cp:lastModifiedBy>
  <cp:revision>25</cp:revision>
  <cp:lastPrinted>2024-03-14T13:45:40Z</cp:lastPrinted>
  <dcterms:created xsi:type="dcterms:W3CDTF">2024-03-07T01:31:48Z</dcterms:created>
  <dcterms:modified xsi:type="dcterms:W3CDTF">2024-04-03T10:57:28Z</dcterms:modified>
</cp:coreProperties>
</file>